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9" r:id="rId5"/>
    <p:sldMasterId id="2147484234" r:id="rId6"/>
    <p:sldMasterId id="2147484252" r:id="rId7"/>
  </p:sldMasterIdLst>
  <p:notesMasterIdLst>
    <p:notesMasterId r:id="rId59"/>
  </p:notesMasterIdLst>
  <p:handoutMasterIdLst>
    <p:handoutMasterId r:id="rId60"/>
  </p:handoutMasterIdLst>
  <p:sldIdLst>
    <p:sldId id="284" r:id="rId8"/>
    <p:sldId id="285" r:id="rId9"/>
    <p:sldId id="339"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9" r:id="rId53"/>
    <p:sldId id="330" r:id="rId54"/>
    <p:sldId id="331" r:id="rId55"/>
    <p:sldId id="332" r:id="rId56"/>
    <p:sldId id="333" r:id="rId57"/>
    <p:sldId id="334"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4 Breakout Template" id="{5CF46F38-2ECC-4583-8D7D-57BEA9520F7C}">
          <p14:sldIdLst>
            <p14:sldId id="284"/>
            <p14:sldId id="285"/>
            <p14:sldId id="339"/>
            <p14:sldId id="286"/>
            <p14:sldId id="287"/>
          </p14:sldIdLst>
        </p14:section>
        <p14:section name="The Halo Challenge" id="{CC1EA719-0122-473A-9BCE-40C153351EB9}">
          <p14:sldIdLst>
            <p14:sldId id="288"/>
            <p14:sldId id="289"/>
            <p14:sldId id="290"/>
            <p14:sldId id="291"/>
            <p14:sldId id="292"/>
            <p14:sldId id="293"/>
            <p14:sldId id="294"/>
            <p14:sldId id="295"/>
            <p14:sldId id="296"/>
            <p14:sldId id="297"/>
            <p14:sldId id="298"/>
          </p14:sldIdLst>
        </p14:section>
        <p14:section name="Introducing Orleans and the Actor Model" id="{C1D5D101-DF07-4909-B52D-924A1294C1ED}">
          <p14:sldIdLst>
            <p14:sldId id="299"/>
            <p14:sldId id="300"/>
            <p14:sldId id="301"/>
            <p14:sldId id="302"/>
            <p14:sldId id="303"/>
            <p14:sldId id="304"/>
            <p14:sldId id="305"/>
          </p14:sldIdLst>
        </p14:section>
        <p14:section name="Example" id="{3B2F84DC-3D29-48A8-972A-612BBE269D2C}">
          <p14:sldIdLst>
            <p14:sldId id="306"/>
            <p14:sldId id="307"/>
            <p14:sldId id="308"/>
            <p14:sldId id="309"/>
          </p14:sldIdLst>
        </p14:section>
        <p14:section name="Presence Example" id="{C04A4DB9-E3FA-4624-8F07-8F3F39CA24C8}">
          <p14:sldIdLst>
            <p14:sldId id="310"/>
            <p14:sldId id="311"/>
            <p14:sldId id="312"/>
            <p14:sldId id="313"/>
            <p14:sldId id="314"/>
            <p14:sldId id="315"/>
            <p14:sldId id="316"/>
            <p14:sldId id="317"/>
            <p14:sldId id="318"/>
            <p14:sldId id="319"/>
            <p14:sldId id="320"/>
            <p14:sldId id="321"/>
            <p14:sldId id="322"/>
            <p14:sldId id="323"/>
            <p14:sldId id="324"/>
          </p14:sldIdLst>
        </p14:section>
        <p14:section name="Orleans Scenarios" id="{2A170C5E-E3CA-413D-98A3-E00CF44A3E1B}">
          <p14:sldIdLst>
            <p14:sldId id="325"/>
            <p14:sldId id="326"/>
            <p14:sldId id="327"/>
          </p14:sldIdLst>
        </p14:section>
        <p14:section name="Halo's Orleans Experience" id="{3B501568-E84B-4F3D-B0C0-2738506709BA}">
          <p14:sldIdLst>
            <p14:sldId id="329"/>
            <p14:sldId id="330"/>
            <p14:sldId id="331"/>
          </p14:sldIdLst>
        </p14:section>
        <p14:section name="Conclusion" id="{F76EE429-72CD-47D0-ACAF-C12B15E37680}">
          <p14:sldIdLst>
            <p14:sldId id="332"/>
            <p14:sldId id="333"/>
            <p14:sldId id="3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ergey Bykov" initials="SB" lastIdx="18" clrIdx="2">
    <p:extLst>
      <p:ext uri="{19B8F6BF-5375-455C-9EA6-DF929625EA0E}">
        <p15:presenceInfo xmlns:p15="http://schemas.microsoft.com/office/powerpoint/2012/main" userId="S-1-5-21-2127521184-1604012920-1887927527-5410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5050"/>
    <a:srgbClr val="D2D2D2"/>
    <a:srgbClr val="BAD80A"/>
    <a:srgbClr val="7FBA00"/>
    <a:srgbClr val="FFFFFF"/>
    <a:srgbClr val="FFB900"/>
    <a:srgbClr val="DC3C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747" autoAdjust="0"/>
  </p:normalViewPr>
  <p:slideViewPr>
    <p:cSldViewPr snapToObjects="1">
      <p:cViewPr varScale="1">
        <p:scale>
          <a:sx n="116" d="100"/>
          <a:sy n="116" d="100"/>
        </p:scale>
        <p:origin x="84" y="29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 d="100"/>
        <a:sy n="20"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t>4/2/2014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t>4/2/2014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42237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53623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973062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39941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615954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338621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553089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559339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726440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87742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18965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4/2/2014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smtClean="0">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599803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73417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272737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700101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1544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474888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49586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43551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291384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673710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115331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068621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109152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31924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427649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67603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580055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347306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939348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18764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959315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66472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70BB0A-111C-4F75-9AEF-A440A75018F5}"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845211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604460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773036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505379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488537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4498824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260773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690502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4220671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6064858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48405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845879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40370851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851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590276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27667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05230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4/2/2014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034647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669733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459729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18252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22797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08567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21811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79610937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963412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142036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160587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6249476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810549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62253628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4631146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5471488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29206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68084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33759881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275872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105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43170831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7804089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602063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55008" y="6482889"/>
            <a:ext cx="2798207" cy="372394"/>
          </a:xfrm>
          <a:prstGeom prst="rect">
            <a:avLst/>
          </a:prstGeom>
        </p:spPr>
        <p:txBody>
          <a:bodyPr/>
          <a:lstStyle/>
          <a:p>
            <a:fld id="{D874E470-5443-4C09-85BA-17A859EC4EF9}" type="datetimeFigureOut">
              <a:rPr lang="en-US" smtClean="0">
                <a:solidFill>
                  <a:srgbClr val="404040"/>
                </a:solidFill>
              </a:rPr>
              <a:pPr/>
              <a:t>4/2/2014</a:t>
            </a:fld>
            <a:endParaRPr lang="en-US">
              <a:solidFill>
                <a:srgbClr val="404040"/>
              </a:solidFill>
            </a:endParaRPr>
          </a:p>
        </p:txBody>
      </p:sp>
      <p:sp>
        <p:nvSpPr>
          <p:cNvPr id="4" name="Footer Placeholder 3"/>
          <p:cNvSpPr>
            <a:spLocks noGrp="1"/>
          </p:cNvSpPr>
          <p:nvPr>
            <p:ph type="ftr" sz="quarter" idx="11"/>
          </p:nvPr>
        </p:nvSpPr>
        <p:spPr>
          <a:xfrm>
            <a:off x="4119583" y="6482889"/>
            <a:ext cx="4197310" cy="372394"/>
          </a:xfrm>
          <a:prstGeom prst="rect">
            <a:avLst/>
          </a:prstGeom>
        </p:spPr>
        <p:txBody>
          <a:bodyPr/>
          <a:lstStyle/>
          <a:p>
            <a:endParaRPr lang="en-US">
              <a:solidFill>
                <a:srgbClr val="404040"/>
              </a:solidFill>
            </a:endParaRPr>
          </a:p>
        </p:txBody>
      </p:sp>
      <p:sp>
        <p:nvSpPr>
          <p:cNvPr id="5" name="Slide Number Placeholder 4"/>
          <p:cNvSpPr>
            <a:spLocks noGrp="1"/>
          </p:cNvSpPr>
          <p:nvPr>
            <p:ph type="sldNum" sz="quarter" idx="12"/>
          </p:nvPr>
        </p:nvSpPr>
        <p:spPr>
          <a:xfrm>
            <a:off x="8783260" y="6482889"/>
            <a:ext cx="2798207" cy="372394"/>
          </a:xfrm>
          <a:prstGeom prst="rect">
            <a:avLst/>
          </a:prstGeom>
        </p:spPr>
        <p:txBody>
          <a:bodyPr/>
          <a:lstStyle/>
          <a:p>
            <a:fld id="{949F96F6-30D1-4192-9DA5-E1BC0EEE24B2}" type="slidenum">
              <a:rPr lang="en-US" smtClean="0">
                <a:solidFill>
                  <a:srgbClr val="404040"/>
                </a:solidFill>
              </a:rPr>
              <a:pPr/>
              <a:t>‹#›</a:t>
            </a:fld>
            <a:endParaRPr lang="en-US">
              <a:solidFill>
                <a:srgbClr val="404040"/>
              </a:solidFill>
            </a:endParaRPr>
          </a:p>
        </p:txBody>
      </p:sp>
    </p:spTree>
    <p:extLst>
      <p:ext uri="{BB962C8B-B14F-4D97-AF65-F5344CB8AC3E}">
        <p14:creationId xmlns:p14="http://schemas.microsoft.com/office/powerpoint/2010/main" val="19217430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78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782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D874E470-5443-4C09-85BA-17A859EC4EF9}" type="datetimeFigureOut">
              <a:rPr lang="en-US" smtClean="0">
                <a:solidFill>
                  <a:srgbClr val="404040"/>
                </a:solidFill>
              </a:rPr>
              <a:pPr/>
              <a:t>4/2/2014</a:t>
            </a:fld>
            <a:endParaRPr lang="en-US">
              <a:solidFill>
                <a:srgbClr val="404040"/>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solidFill>
                <a:srgbClr val="404040"/>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949F96F6-30D1-4192-9DA5-E1BC0EEE24B2}" type="slidenum">
              <a:rPr lang="en-US" smtClean="0">
                <a:solidFill>
                  <a:srgbClr val="404040"/>
                </a:solidFill>
              </a:rPr>
              <a:pPr/>
              <a:t>‹#›</a:t>
            </a:fld>
            <a:endParaRPr lang="en-US">
              <a:solidFill>
                <a:srgbClr val="404040"/>
              </a:solidFill>
            </a:endParaRPr>
          </a:p>
        </p:txBody>
      </p:sp>
    </p:spTree>
    <p:extLst>
      <p:ext uri="{BB962C8B-B14F-4D97-AF65-F5344CB8AC3E}">
        <p14:creationId xmlns:p14="http://schemas.microsoft.com/office/powerpoint/2010/main" val="23405102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5"/>
            <a:ext cx="11375537" cy="222830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53020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936475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124766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731683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54996436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9214859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29014855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532794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70790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5396783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441392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1793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82192910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5507397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838277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735894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68750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6105043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1.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1.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4.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302103652"/>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49" r:id="rId15"/>
    <p:sldLayoutId id="2147484250" r:id="rId16"/>
    <p:sldLayoutId id="2147484251"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789466917"/>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emf"/><Relationship Id="rId3" Type="http://schemas.openxmlformats.org/officeDocument/2006/relationships/image" Target="../media/image16.emf"/><Relationship Id="rId7" Type="http://schemas.openxmlformats.org/officeDocument/2006/relationships/image" Target="../media/image20.jpeg"/><Relationship Id="rId12"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emf"/><Relationship Id="rId18" Type="http://schemas.openxmlformats.org/officeDocument/2006/relationships/image" Target="../media/image31.png"/><Relationship Id="rId3" Type="http://schemas.openxmlformats.org/officeDocument/2006/relationships/image" Target="../media/image16.emf"/><Relationship Id="rId7" Type="http://schemas.openxmlformats.org/officeDocument/2006/relationships/image" Target="../media/image20.jpeg"/><Relationship Id="rId12" Type="http://schemas.openxmlformats.org/officeDocument/2006/relationships/image" Target="../media/image25.emf"/><Relationship Id="rId17" Type="http://schemas.openxmlformats.org/officeDocument/2006/relationships/image" Target="../media/image30.png"/><Relationship Id="rId2" Type="http://schemas.openxmlformats.org/officeDocument/2006/relationships/notesSlide" Target="../notesSlides/notesSlide16.xml"/><Relationship Id="rId16" Type="http://schemas.openxmlformats.org/officeDocument/2006/relationships/image" Target="../media/image29.png"/><Relationship Id="rId1" Type="http://schemas.openxmlformats.org/officeDocument/2006/relationships/slideLayout" Target="../slideLayouts/slideLayout4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0.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0.xml"/><Relationship Id="rId5" Type="http://schemas.openxmlformats.org/officeDocument/2006/relationships/image" Target="../media/image33.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2.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4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4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emf"/><Relationship Id="rId3" Type="http://schemas.openxmlformats.org/officeDocument/2006/relationships/image" Target="../media/image16.emf"/><Relationship Id="rId7" Type="http://schemas.openxmlformats.org/officeDocument/2006/relationships/image" Target="../media/image20.jpeg"/><Relationship Id="rId12" Type="http://schemas.openxmlformats.org/officeDocument/2006/relationships/image" Target="../media/image25.emf"/><Relationship Id="rId2" Type="http://schemas.openxmlformats.org/officeDocument/2006/relationships/notesSlide" Target="../notesSlides/notesSlide46.xml"/><Relationship Id="rId1" Type="http://schemas.openxmlformats.org/officeDocument/2006/relationships/slideLayout" Target="../slideLayouts/slideLayout4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hyperlink" Target="http://aka.ms/orleans" TargetMode="External"/><Relationship Id="rId2" Type="http://schemas.openxmlformats.org/officeDocument/2006/relationships/notesSlide" Target="../notesSlides/notesSlide49.xml"/><Relationship Id="rId1" Type="http://schemas.openxmlformats.org/officeDocument/2006/relationships/slideLayout" Target="../slideLayouts/slideLayout32.xml"/><Relationship Id="rId5" Type="http://schemas.openxmlformats.org/officeDocument/2006/relationships/hyperlink" Target="http://www.halowaypoint.com/" TargetMode="External"/><Relationship Id="rId4" Type="http://schemas.openxmlformats.org/officeDocument/2006/relationships/hyperlink" Target="https://orleans.codeplex.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777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9390"/>
          <a:stretch/>
        </p:blipFill>
        <p:spPr>
          <a:xfrm>
            <a:off x="0" y="4802"/>
            <a:ext cx="12464149" cy="7058581"/>
          </a:xfrm>
          <a:prstGeom prst="rect">
            <a:avLst/>
          </a:prstGeom>
        </p:spPr>
      </p:pic>
    </p:spTree>
    <p:extLst>
      <p:ext uri="{BB962C8B-B14F-4D97-AF65-F5344CB8AC3E}">
        <p14:creationId xmlns:p14="http://schemas.microsoft.com/office/powerpoint/2010/main" val="12498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0012"/>
          <a:stretch/>
        </p:blipFill>
        <p:spPr>
          <a:xfrm>
            <a:off x="1" y="1"/>
            <a:ext cx="12436474" cy="6994524"/>
          </a:xfrm>
          <a:prstGeom prst="rect">
            <a:avLst/>
          </a:prstGeom>
        </p:spPr>
      </p:pic>
    </p:spTree>
    <p:extLst>
      <p:ext uri="{BB962C8B-B14F-4D97-AF65-F5344CB8AC3E}">
        <p14:creationId xmlns:p14="http://schemas.microsoft.com/office/powerpoint/2010/main" val="370825010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3336" y="2674311"/>
            <a:ext cx="5394955" cy="1005849"/>
          </a:xfrm>
        </p:spPr>
        <p:txBody>
          <a:bodyPr/>
          <a:lstStyle/>
          <a:p>
            <a:r>
              <a:rPr lang="en-US" dirty="0" smtClean="0"/>
              <a:t>Waking up the Chief</a:t>
            </a:r>
            <a:endParaRPr lang="en-US" dirty="0"/>
          </a:p>
        </p:txBody>
      </p:sp>
      <p:sp>
        <p:nvSpPr>
          <p:cNvPr id="14" name="Freeform 13"/>
          <p:cNvSpPr/>
          <p:nvPr/>
        </p:nvSpPr>
        <p:spPr>
          <a:xfrm>
            <a:off x="403547" y="1147365"/>
            <a:ext cx="1725764" cy="1481365"/>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519" tIns="194229" rIns="208519" bIns="194229" numCol="1" spcCol="1270" anchor="ctr" anchorCtr="0">
            <a:noAutofit/>
          </a:bodyPr>
          <a:lstStyle/>
          <a:p>
            <a:pPr algn="ctr" defTabSz="533400">
              <a:lnSpc>
                <a:spcPct val="90000"/>
              </a:lnSpc>
              <a:spcBef>
                <a:spcPct val="0"/>
              </a:spcBef>
              <a:spcAft>
                <a:spcPct val="35000"/>
              </a:spcAft>
            </a:pPr>
            <a:r>
              <a:rPr lang="en-US" sz="1600" dirty="0" smtClean="0">
                <a:solidFill>
                  <a:srgbClr val="FFFFFF"/>
                </a:solidFill>
              </a:rPr>
              <a:t>Presence &amp; Matchmaking</a:t>
            </a:r>
            <a:endParaRPr lang="en-US" sz="1600" dirty="0">
              <a:solidFill>
                <a:srgbClr val="FFFFFF"/>
              </a:solidFill>
            </a:endParaRPr>
          </a:p>
        </p:txBody>
      </p:sp>
      <p:sp>
        <p:nvSpPr>
          <p:cNvPr id="19" name="Freeform 18"/>
          <p:cNvSpPr/>
          <p:nvPr/>
        </p:nvSpPr>
        <p:spPr>
          <a:xfrm>
            <a:off x="3373690" y="1164640"/>
            <a:ext cx="1725764" cy="1481365"/>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519" tIns="194229" rIns="208519" bIns="194229" numCol="1" spcCol="1270" anchor="ctr" anchorCtr="0">
            <a:noAutofit/>
          </a:bodyPr>
          <a:lstStyle/>
          <a:p>
            <a:pPr algn="ctr" defTabSz="533400">
              <a:lnSpc>
                <a:spcPct val="90000"/>
              </a:lnSpc>
              <a:spcBef>
                <a:spcPct val="0"/>
              </a:spcBef>
              <a:spcAft>
                <a:spcPct val="35000"/>
              </a:spcAft>
            </a:pPr>
            <a:r>
              <a:rPr lang="en-US" sz="1600" dirty="0" smtClean="0">
                <a:solidFill>
                  <a:srgbClr val="FFFFFF"/>
                </a:solidFill>
              </a:rPr>
              <a:t>Challenges &amp; Unlockables</a:t>
            </a:r>
          </a:p>
        </p:txBody>
      </p:sp>
      <p:sp>
        <p:nvSpPr>
          <p:cNvPr id="20" name="Freeform 19"/>
          <p:cNvSpPr/>
          <p:nvPr/>
        </p:nvSpPr>
        <p:spPr>
          <a:xfrm>
            <a:off x="1887024" y="329113"/>
            <a:ext cx="1725764" cy="1481365"/>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519" tIns="194229" rIns="208519" bIns="194229" numCol="1" spcCol="1270" anchor="ctr" anchorCtr="0">
            <a:noAutofit/>
          </a:bodyPr>
          <a:lstStyle/>
          <a:p>
            <a:pPr algn="ctr" defTabSz="533400">
              <a:lnSpc>
                <a:spcPct val="90000"/>
              </a:lnSpc>
              <a:spcBef>
                <a:spcPct val="0"/>
              </a:spcBef>
              <a:spcAft>
                <a:spcPct val="35000"/>
              </a:spcAft>
            </a:pPr>
            <a:r>
              <a:rPr lang="en-US" sz="1600" dirty="0" smtClean="0">
                <a:solidFill>
                  <a:srgbClr val="FFFFFF"/>
                </a:solidFill>
              </a:rPr>
              <a:t>Skill &amp; Ranking</a:t>
            </a:r>
          </a:p>
        </p:txBody>
      </p:sp>
      <p:sp>
        <p:nvSpPr>
          <p:cNvPr id="21" name="Freeform 20"/>
          <p:cNvSpPr/>
          <p:nvPr/>
        </p:nvSpPr>
        <p:spPr>
          <a:xfrm>
            <a:off x="4850792" y="334627"/>
            <a:ext cx="1725764" cy="1481365"/>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519" tIns="194229" rIns="208519" bIns="194229" numCol="1" spcCol="1270" anchor="ctr" anchorCtr="0">
            <a:noAutofit/>
          </a:bodyPr>
          <a:lstStyle/>
          <a:p>
            <a:pPr algn="ctr" defTabSz="533400">
              <a:lnSpc>
                <a:spcPct val="90000"/>
              </a:lnSpc>
              <a:spcBef>
                <a:spcPct val="0"/>
              </a:spcBef>
              <a:spcAft>
                <a:spcPct val="35000"/>
              </a:spcAft>
            </a:pPr>
            <a:r>
              <a:rPr lang="en-US" sz="1600" dirty="0" smtClean="0">
                <a:solidFill>
                  <a:srgbClr val="FFFFFF"/>
                </a:solidFill>
              </a:rPr>
              <a:t>Cheat Detection</a:t>
            </a:r>
          </a:p>
        </p:txBody>
      </p:sp>
      <p:sp>
        <p:nvSpPr>
          <p:cNvPr id="22" name="Freeform 21"/>
          <p:cNvSpPr/>
          <p:nvPr/>
        </p:nvSpPr>
        <p:spPr>
          <a:xfrm>
            <a:off x="1888087" y="3593761"/>
            <a:ext cx="1725764" cy="1481365"/>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519" tIns="194229" rIns="208519" bIns="194229" numCol="1" spcCol="1270" anchor="ctr" anchorCtr="0">
            <a:noAutofit/>
          </a:bodyPr>
          <a:lstStyle/>
          <a:p>
            <a:pPr algn="ctr" defTabSz="533400">
              <a:lnSpc>
                <a:spcPct val="90000"/>
              </a:lnSpc>
              <a:spcBef>
                <a:spcPct val="0"/>
              </a:spcBef>
              <a:spcAft>
                <a:spcPct val="35000"/>
              </a:spcAft>
            </a:pPr>
            <a:r>
              <a:rPr lang="en-US" sz="1600" dirty="0" smtClean="0">
                <a:solidFill>
                  <a:srgbClr val="FFFFFF"/>
                </a:solidFill>
              </a:rPr>
              <a:t>Game History</a:t>
            </a:r>
            <a:endParaRPr lang="en-US" sz="1600" dirty="0">
              <a:solidFill>
                <a:srgbClr val="FFFFFF"/>
              </a:solidFill>
            </a:endParaRPr>
          </a:p>
        </p:txBody>
      </p:sp>
      <p:sp>
        <p:nvSpPr>
          <p:cNvPr id="23" name="Freeform 22"/>
          <p:cNvSpPr/>
          <p:nvPr/>
        </p:nvSpPr>
        <p:spPr>
          <a:xfrm>
            <a:off x="403547" y="4408092"/>
            <a:ext cx="1725764" cy="1481365"/>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519" tIns="194229" rIns="208519" bIns="194229" numCol="1" spcCol="1270" anchor="ctr" anchorCtr="0">
            <a:noAutofit/>
          </a:bodyPr>
          <a:lstStyle/>
          <a:p>
            <a:pPr algn="ctr" defTabSz="533400">
              <a:lnSpc>
                <a:spcPct val="90000"/>
              </a:lnSpc>
              <a:spcBef>
                <a:spcPct val="0"/>
              </a:spcBef>
              <a:spcAft>
                <a:spcPct val="35000"/>
              </a:spcAft>
            </a:pPr>
            <a:r>
              <a:rPr lang="en-US" sz="1600" dirty="0" smtClean="0">
                <a:solidFill>
                  <a:srgbClr val="FFFFFF"/>
                </a:solidFill>
              </a:rPr>
              <a:t>Profile</a:t>
            </a:r>
            <a:endParaRPr lang="en-US" sz="1600" dirty="0">
              <a:solidFill>
                <a:srgbClr val="FFFFFF"/>
              </a:solidFill>
            </a:endParaRPr>
          </a:p>
        </p:txBody>
      </p:sp>
      <p:sp>
        <p:nvSpPr>
          <p:cNvPr id="24" name="Freeform 23"/>
          <p:cNvSpPr/>
          <p:nvPr/>
        </p:nvSpPr>
        <p:spPr>
          <a:xfrm>
            <a:off x="3373690" y="4411451"/>
            <a:ext cx="1725764" cy="1481365"/>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519" tIns="194229" rIns="208519" bIns="194229" numCol="1" spcCol="1270" anchor="ctr" anchorCtr="0">
            <a:noAutofit/>
          </a:bodyPr>
          <a:lstStyle/>
          <a:p>
            <a:pPr algn="ctr" defTabSz="533400">
              <a:lnSpc>
                <a:spcPct val="90000"/>
              </a:lnSpc>
              <a:spcBef>
                <a:spcPct val="0"/>
              </a:spcBef>
              <a:spcAft>
                <a:spcPct val="35000"/>
              </a:spcAft>
            </a:pPr>
            <a:r>
              <a:rPr lang="en-US" sz="1600" dirty="0" smtClean="0">
                <a:solidFill>
                  <a:srgbClr val="FFFFFF"/>
                </a:solidFill>
              </a:rPr>
              <a:t>User Generated Content</a:t>
            </a:r>
          </a:p>
        </p:txBody>
      </p:sp>
      <p:sp>
        <p:nvSpPr>
          <p:cNvPr id="25" name="Freeform 24"/>
          <p:cNvSpPr/>
          <p:nvPr/>
        </p:nvSpPr>
        <p:spPr>
          <a:xfrm>
            <a:off x="4858229" y="5216262"/>
            <a:ext cx="1725764" cy="1481365"/>
          </a:xfrm>
          <a:custGeom>
            <a:avLst/>
            <a:gdLst>
              <a:gd name="connsiteX0" fmla="*/ 0 w 1346455"/>
              <a:gd name="connsiteY0" fmla="*/ 577887 h 1155773"/>
              <a:gd name="connsiteX1" fmla="*/ 288943 w 1346455"/>
              <a:gd name="connsiteY1" fmla="*/ 0 h 1155773"/>
              <a:gd name="connsiteX2" fmla="*/ 1057512 w 1346455"/>
              <a:gd name="connsiteY2" fmla="*/ 0 h 1155773"/>
              <a:gd name="connsiteX3" fmla="*/ 1346455 w 1346455"/>
              <a:gd name="connsiteY3" fmla="*/ 577887 h 1155773"/>
              <a:gd name="connsiteX4" fmla="*/ 1057512 w 1346455"/>
              <a:gd name="connsiteY4" fmla="*/ 1155773 h 1155773"/>
              <a:gd name="connsiteX5" fmla="*/ 288943 w 1346455"/>
              <a:gd name="connsiteY5" fmla="*/ 1155773 h 1155773"/>
              <a:gd name="connsiteX6" fmla="*/ 0 w 1346455"/>
              <a:gd name="connsiteY6" fmla="*/ 577887 h 115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455" h="1155773">
                <a:moveTo>
                  <a:pt x="0" y="577887"/>
                </a:moveTo>
                <a:lnTo>
                  <a:pt x="288943" y="0"/>
                </a:lnTo>
                <a:lnTo>
                  <a:pt x="1057512" y="0"/>
                </a:lnTo>
                <a:lnTo>
                  <a:pt x="1346455" y="577887"/>
                </a:lnTo>
                <a:lnTo>
                  <a:pt x="1057512" y="1155773"/>
                </a:lnTo>
                <a:lnTo>
                  <a:pt x="288943" y="1155773"/>
                </a:lnTo>
                <a:lnTo>
                  <a:pt x="0" y="577887"/>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519" tIns="194229" rIns="208519" bIns="194229" numCol="1" spcCol="1270" anchor="ctr" anchorCtr="0">
            <a:noAutofit/>
          </a:bodyPr>
          <a:lstStyle/>
          <a:p>
            <a:pPr algn="ctr" defTabSz="533400">
              <a:lnSpc>
                <a:spcPct val="90000"/>
              </a:lnSpc>
              <a:spcBef>
                <a:spcPct val="0"/>
              </a:spcBef>
              <a:spcAft>
                <a:spcPct val="35000"/>
              </a:spcAft>
            </a:pPr>
            <a:r>
              <a:rPr lang="en-US" sz="1600" dirty="0" smtClean="0">
                <a:solidFill>
                  <a:srgbClr val="FFFFFF"/>
                </a:solidFill>
              </a:rPr>
              <a:t>Content Management Service</a:t>
            </a:r>
          </a:p>
        </p:txBody>
      </p:sp>
      <p:pic>
        <p:nvPicPr>
          <p:cNvPr id="3" name="Picture 2"/>
          <p:cNvPicPr>
            <a:picLocks noChangeAspect="1"/>
          </p:cNvPicPr>
          <p:nvPr/>
        </p:nvPicPr>
        <p:blipFill>
          <a:blip r:embed="rId3"/>
          <a:stretch>
            <a:fillRect/>
          </a:stretch>
        </p:blipFill>
        <p:spPr>
          <a:xfrm>
            <a:off x="6939943" y="0"/>
            <a:ext cx="5496531" cy="6994525"/>
          </a:xfrm>
          <a:prstGeom prst="rect">
            <a:avLst/>
          </a:prstGeom>
        </p:spPr>
      </p:pic>
    </p:spTree>
    <p:extLst>
      <p:ext uri="{BB962C8B-B14F-4D97-AF65-F5344CB8AC3E}">
        <p14:creationId xmlns:p14="http://schemas.microsoft.com/office/powerpoint/2010/main" val="2390380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P spid="21" grpId="0" animBg="1"/>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6309676" y="1759920"/>
            <a:ext cx="6034974" cy="3383244"/>
          </a:xfrm>
        </p:spPr>
        <p:txBody>
          <a:bodyPr anchor="t"/>
          <a:lstStyle/>
          <a:p>
            <a:pPr marL="292100" indent="-292100">
              <a:lnSpc>
                <a:spcPct val="100000"/>
              </a:lnSpc>
              <a:spcBef>
                <a:spcPts val="1200"/>
              </a:spcBef>
              <a:buFont typeface="Wingdings" panose="05000000000000000000" pitchFamily="2" charset="2"/>
              <a:buChar char="§"/>
            </a:pPr>
            <a:r>
              <a:rPr lang="en-US" sz="2800" dirty="0" smtClean="0"/>
              <a:t>Huge traffic spike on launch</a:t>
            </a:r>
          </a:p>
          <a:p>
            <a:pPr marL="292100" indent="-292100">
              <a:lnSpc>
                <a:spcPct val="100000"/>
              </a:lnSpc>
              <a:spcBef>
                <a:spcPts val="1200"/>
              </a:spcBef>
              <a:buFont typeface="Wingdings" panose="05000000000000000000" pitchFamily="2" charset="2"/>
              <a:buChar char="§"/>
            </a:pPr>
            <a:r>
              <a:rPr lang="en-US" sz="2800" dirty="0" smtClean="0"/>
              <a:t>Downtime at launch is </a:t>
            </a:r>
            <a:r>
              <a:rPr lang="en-US" sz="2800" b="1" dirty="0" smtClean="0">
                <a:solidFill>
                  <a:schemeClr val="accent5"/>
                </a:solidFill>
              </a:rPr>
              <a:t>really bad</a:t>
            </a:r>
          </a:p>
          <a:p>
            <a:pPr marL="292100" indent="-292100">
              <a:lnSpc>
                <a:spcPct val="100000"/>
              </a:lnSpc>
              <a:spcBef>
                <a:spcPts val="1200"/>
              </a:spcBef>
              <a:buFont typeface="Wingdings" panose="05000000000000000000" pitchFamily="2" charset="2"/>
              <a:buChar char="§"/>
            </a:pPr>
            <a:r>
              <a:rPr lang="en-US" sz="2800" dirty="0" smtClean="0"/>
              <a:t>Also spikes on weekends </a:t>
            </a:r>
            <a:br>
              <a:rPr lang="en-US" sz="2800" dirty="0" smtClean="0"/>
            </a:br>
            <a:r>
              <a:rPr lang="en-US" sz="2800" dirty="0" smtClean="0"/>
              <a:t>and holidays</a:t>
            </a:r>
          </a:p>
          <a:p>
            <a:pPr marL="292100" indent="-292100">
              <a:lnSpc>
                <a:spcPct val="100000"/>
              </a:lnSpc>
              <a:spcBef>
                <a:spcPts val="1200"/>
              </a:spcBef>
              <a:buFont typeface="Wingdings" panose="05000000000000000000" pitchFamily="2" charset="2"/>
              <a:buChar char="§"/>
            </a:pPr>
            <a:r>
              <a:rPr lang="en-US" sz="2800" dirty="0" smtClean="0"/>
              <a:t>Load steadies out over time</a:t>
            </a:r>
            <a:endParaRPr lang="en-US" sz="2800" dirty="0"/>
          </a:p>
        </p:txBody>
      </p:sp>
      <p:sp>
        <p:nvSpPr>
          <p:cNvPr id="3" name="Title 2"/>
          <p:cNvSpPr>
            <a:spLocks noGrp="1"/>
          </p:cNvSpPr>
          <p:nvPr>
            <p:ph type="title"/>
          </p:nvPr>
        </p:nvSpPr>
        <p:spPr/>
        <p:txBody>
          <a:bodyPr/>
          <a:lstStyle/>
          <a:p>
            <a:r>
              <a:rPr lang="en-US" dirty="0" smtClean="0"/>
              <a:t>Patterns of a big game launch</a:t>
            </a:r>
            <a:endParaRPr lang="en-US" dirty="0"/>
          </a:p>
        </p:txBody>
      </p:sp>
      <p:pic>
        <p:nvPicPr>
          <p:cNvPr id="25" name="Picture 24"/>
          <p:cNvPicPr>
            <a:picLocks noChangeAspect="1"/>
          </p:cNvPicPr>
          <p:nvPr/>
        </p:nvPicPr>
        <p:blipFill>
          <a:blip r:embed="rId3"/>
          <a:stretch>
            <a:fillRect/>
          </a:stretch>
        </p:blipFill>
        <p:spPr>
          <a:xfrm>
            <a:off x="457579" y="1522940"/>
            <a:ext cx="6217853" cy="4626053"/>
          </a:xfrm>
          <a:prstGeom prst="rect">
            <a:avLst/>
          </a:prstGeom>
          <a:ln>
            <a:noFill/>
          </a:ln>
          <a:effectLst/>
          <a:scene3d>
            <a:camera prst="perspectiveContrastingLeftFacing">
              <a:rot lat="300000" lon="19800000" rev="0"/>
            </a:camera>
            <a:lightRig rig="threePt" dir="t">
              <a:rot lat="0" lon="0" rev="2700000"/>
            </a:lightRig>
          </a:scene3d>
          <a:sp3d/>
        </p:spPr>
      </p:pic>
    </p:spTree>
    <p:extLst>
      <p:ext uri="{BB962C8B-B14F-4D97-AF65-F5344CB8AC3E}">
        <p14:creationId xmlns:p14="http://schemas.microsoft.com/office/powerpoint/2010/main" val="319989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Cloud computing to the rescue</a:t>
            </a:r>
            <a:endParaRPr lang="en-US" dirty="0"/>
          </a:p>
        </p:txBody>
      </p:sp>
      <p:pic>
        <p:nvPicPr>
          <p:cNvPr id="6" name="Picture 5"/>
          <p:cNvPicPr>
            <a:picLocks noChangeAspect="1"/>
          </p:cNvPicPr>
          <p:nvPr/>
        </p:nvPicPr>
        <p:blipFill>
          <a:blip r:embed="rId3"/>
          <a:stretch>
            <a:fillRect/>
          </a:stretch>
        </p:blipFill>
        <p:spPr>
          <a:xfrm>
            <a:off x="4206579" y="3863018"/>
            <a:ext cx="7863809" cy="1898161"/>
          </a:xfrm>
          <a:prstGeom prst="rect">
            <a:avLst/>
          </a:prstGeom>
        </p:spPr>
      </p:pic>
    </p:spTree>
    <p:extLst>
      <p:ext uri="{BB962C8B-B14F-4D97-AF65-F5344CB8AC3E}">
        <p14:creationId xmlns:p14="http://schemas.microsoft.com/office/powerpoint/2010/main" val="4282774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Halo Cloud stack (2014)</a:t>
            </a:r>
            <a:endParaRPr lang="en-US" dirty="0"/>
          </a:p>
        </p:txBody>
      </p:sp>
      <p:grpSp>
        <p:nvGrpSpPr>
          <p:cNvPr id="583" name="Group 76"/>
          <p:cNvGrpSpPr/>
          <p:nvPr/>
        </p:nvGrpSpPr>
        <p:grpSpPr bwMode="black">
          <a:xfrm>
            <a:off x="3726546" y="1908121"/>
            <a:ext cx="676314" cy="522080"/>
            <a:chOff x="7010405" y="2133600"/>
            <a:chExt cx="1379538" cy="1065212"/>
          </a:xfrm>
          <a:solidFill>
            <a:schemeClr val="tx1"/>
          </a:solidFill>
        </p:grpSpPr>
        <p:sp>
          <p:nvSpPr>
            <p:cNvPr id="584"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85"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86"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87"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88"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89"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0"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1"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2"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3"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4"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5"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6"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7"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8"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599"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0"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1"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2"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3"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4"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5"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6"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7"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8"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09"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0"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1"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2"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3"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4"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5"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6"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7"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8"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19"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0"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1"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2"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3"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4"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5"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6"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7"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8"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29"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3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grpSp>
      <p:grpSp>
        <p:nvGrpSpPr>
          <p:cNvPr id="631" name="Group 76"/>
          <p:cNvGrpSpPr/>
          <p:nvPr/>
        </p:nvGrpSpPr>
        <p:grpSpPr bwMode="black">
          <a:xfrm>
            <a:off x="3726546" y="2480673"/>
            <a:ext cx="676314" cy="522080"/>
            <a:chOff x="7010405" y="2133600"/>
            <a:chExt cx="1379538" cy="1065212"/>
          </a:xfrm>
          <a:solidFill>
            <a:schemeClr val="tx1"/>
          </a:solidFill>
        </p:grpSpPr>
        <p:sp>
          <p:nvSpPr>
            <p:cNvPr id="632"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33"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34"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35"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36"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37"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38"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39"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0"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1"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2"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3"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4"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5"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6"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7"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8"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49"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0"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1"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2"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3"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4"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5"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6"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7"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8"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59"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0"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1"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2"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3"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4"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5"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6"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7"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8"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69"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70"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71"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72"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73"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74"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75"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76"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77"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78"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grpSp>
      <p:grpSp>
        <p:nvGrpSpPr>
          <p:cNvPr id="679" name="Group 76"/>
          <p:cNvGrpSpPr/>
          <p:nvPr/>
        </p:nvGrpSpPr>
        <p:grpSpPr bwMode="black">
          <a:xfrm>
            <a:off x="3726546" y="3053224"/>
            <a:ext cx="676314" cy="522080"/>
            <a:chOff x="7010405" y="2133600"/>
            <a:chExt cx="1379538" cy="1065212"/>
          </a:xfrm>
          <a:solidFill>
            <a:schemeClr val="tx1"/>
          </a:solidFill>
        </p:grpSpPr>
        <p:sp>
          <p:nvSpPr>
            <p:cNvPr id="680"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81"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82"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83"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84"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85"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86"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87"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88"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89"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0"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1"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2"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3"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4"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5"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6"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7"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8"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699"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0"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1"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2"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3"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4"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5"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6"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7"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8"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09"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0"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1"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2"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3"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4"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5"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6"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7"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8"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19"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20"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21"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22"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23"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24"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25"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26"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grpSp>
      <p:grpSp>
        <p:nvGrpSpPr>
          <p:cNvPr id="727" name="Group 76"/>
          <p:cNvGrpSpPr/>
          <p:nvPr/>
        </p:nvGrpSpPr>
        <p:grpSpPr bwMode="black">
          <a:xfrm>
            <a:off x="3726546" y="3625776"/>
            <a:ext cx="676314" cy="522080"/>
            <a:chOff x="7010405" y="2133600"/>
            <a:chExt cx="1379538" cy="1065212"/>
          </a:xfrm>
          <a:solidFill>
            <a:schemeClr val="tx1"/>
          </a:solidFill>
        </p:grpSpPr>
        <p:sp>
          <p:nvSpPr>
            <p:cNvPr id="728"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29"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0"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1"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2"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3"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4"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5"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6"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7"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8"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39"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0"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1"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2"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3"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4"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5"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6"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7"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8"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49"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0"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1"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2"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3"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4"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5"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6"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7"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8"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59"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0"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1"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2"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3"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4"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5"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6"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7"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8"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69"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70"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71"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72"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73"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74"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grpSp>
      <p:grpSp>
        <p:nvGrpSpPr>
          <p:cNvPr id="775" name="Group 76"/>
          <p:cNvGrpSpPr/>
          <p:nvPr/>
        </p:nvGrpSpPr>
        <p:grpSpPr bwMode="black">
          <a:xfrm>
            <a:off x="3726546" y="4198327"/>
            <a:ext cx="676314" cy="522080"/>
            <a:chOff x="7010405" y="2133600"/>
            <a:chExt cx="1379538" cy="1065212"/>
          </a:xfrm>
          <a:solidFill>
            <a:schemeClr val="tx1"/>
          </a:solidFill>
        </p:grpSpPr>
        <p:sp>
          <p:nvSpPr>
            <p:cNvPr id="776"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77"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78"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79"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0"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1"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2"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3"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4"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5"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6"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7"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8"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89"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0"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1"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2"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3"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4"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5"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6"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7"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8"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799"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0"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1"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2"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3"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4"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5"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6"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7"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8"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09"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0"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1"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2"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3"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4"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5"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6"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7"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8"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19"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20"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21"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22"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grpSp>
      <p:grpSp>
        <p:nvGrpSpPr>
          <p:cNvPr id="823" name="Group 76"/>
          <p:cNvGrpSpPr/>
          <p:nvPr/>
        </p:nvGrpSpPr>
        <p:grpSpPr bwMode="black">
          <a:xfrm>
            <a:off x="3726546" y="4770879"/>
            <a:ext cx="676314" cy="522080"/>
            <a:chOff x="7010405" y="2133600"/>
            <a:chExt cx="1379538" cy="1065212"/>
          </a:xfrm>
          <a:solidFill>
            <a:schemeClr val="tx1"/>
          </a:solidFill>
        </p:grpSpPr>
        <p:sp>
          <p:nvSpPr>
            <p:cNvPr id="824"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25"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26"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27"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28"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29"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0"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1"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2"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3"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4"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5"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6"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7"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8"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39"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0"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1"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2"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3"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4"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5"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6"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7"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8"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49"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0"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1"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2"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3"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4"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5"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6"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7"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8"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59"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0"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1"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2"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3"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4"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5"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6"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7"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8"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69"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87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grpSp>
      <p:sp>
        <p:nvSpPr>
          <p:cNvPr id="919" name="TextBox 918"/>
          <p:cNvSpPr txBox="1"/>
          <p:nvPr/>
        </p:nvSpPr>
        <p:spPr>
          <a:xfrm>
            <a:off x="3416949" y="5873488"/>
            <a:ext cx="1316515" cy="374846"/>
          </a:xfrm>
          <a:prstGeom prst="rect">
            <a:avLst/>
          </a:prstGeom>
          <a:noFill/>
        </p:spPr>
        <p:txBody>
          <a:bodyPr wrap="none" rtlCol="0">
            <a:spAutoFit/>
          </a:bodyPr>
          <a:lstStyle/>
          <a:p>
            <a:pPr algn="ctr"/>
            <a:r>
              <a:rPr lang="en-US" sz="1836" dirty="0" smtClean="0">
                <a:solidFill>
                  <a:srgbClr val="404040"/>
                </a:solidFill>
              </a:rPr>
              <a:t>Front Door</a:t>
            </a:r>
            <a:endParaRPr lang="en-US" sz="1836" dirty="0">
              <a:solidFill>
                <a:srgbClr val="404040"/>
              </a:solidFill>
            </a:endParaRPr>
          </a:p>
        </p:txBody>
      </p:sp>
      <p:pic>
        <p:nvPicPr>
          <p:cNvPr id="931" name="Picture 930"/>
          <p:cNvPicPr>
            <a:picLocks noChangeAspect="1"/>
          </p:cNvPicPr>
          <p:nvPr/>
        </p:nvPicPr>
        <p:blipFill>
          <a:blip r:embed="rId3"/>
          <a:stretch>
            <a:fillRect/>
          </a:stretch>
        </p:blipFill>
        <p:spPr>
          <a:xfrm>
            <a:off x="9399101" y="3638161"/>
            <a:ext cx="642038" cy="415984"/>
          </a:xfrm>
          <a:prstGeom prst="rect">
            <a:avLst/>
          </a:prstGeom>
        </p:spPr>
      </p:pic>
      <p:sp>
        <p:nvSpPr>
          <p:cNvPr id="934" name="TextBox 933"/>
          <p:cNvSpPr txBox="1"/>
          <p:nvPr/>
        </p:nvSpPr>
        <p:spPr>
          <a:xfrm>
            <a:off x="6937242" y="5873488"/>
            <a:ext cx="1552476" cy="657359"/>
          </a:xfrm>
          <a:prstGeom prst="rect">
            <a:avLst/>
          </a:prstGeom>
          <a:noFill/>
        </p:spPr>
        <p:txBody>
          <a:bodyPr wrap="none" rtlCol="0">
            <a:spAutoFit/>
          </a:bodyPr>
          <a:lstStyle/>
          <a:p>
            <a:pPr algn="ctr"/>
            <a:r>
              <a:rPr lang="en-US" sz="1836" dirty="0" smtClean="0">
                <a:solidFill>
                  <a:srgbClr val="404040"/>
                </a:solidFill>
              </a:rPr>
              <a:t>Compute</a:t>
            </a:r>
          </a:p>
          <a:p>
            <a:pPr algn="ctr"/>
            <a:r>
              <a:rPr lang="en-US" sz="1836" dirty="0" smtClean="0">
                <a:solidFill>
                  <a:srgbClr val="404040"/>
                </a:solidFill>
              </a:rPr>
              <a:t>Worker Roles</a:t>
            </a:r>
            <a:endParaRPr lang="en-US" sz="1836" dirty="0">
              <a:solidFill>
                <a:srgbClr val="404040"/>
              </a:solidFill>
            </a:endParaRPr>
          </a:p>
        </p:txBody>
      </p:sp>
      <p:sp>
        <p:nvSpPr>
          <p:cNvPr id="935" name="TextBox 934"/>
          <p:cNvSpPr txBox="1"/>
          <p:nvPr/>
        </p:nvSpPr>
        <p:spPr>
          <a:xfrm>
            <a:off x="10125255" y="4695796"/>
            <a:ext cx="1671536" cy="382308"/>
          </a:xfrm>
          <a:prstGeom prst="rect">
            <a:avLst/>
          </a:prstGeom>
          <a:noFill/>
        </p:spPr>
        <p:txBody>
          <a:bodyPr wrap="none" rtlCol="0">
            <a:spAutoFit/>
          </a:bodyPr>
          <a:lstStyle/>
          <a:p>
            <a:r>
              <a:rPr lang="en-US" sz="1836" dirty="0">
                <a:solidFill>
                  <a:srgbClr val="404040"/>
                </a:solidFill>
              </a:rPr>
              <a:t>Azure </a:t>
            </a:r>
            <a:r>
              <a:rPr lang="en-US" sz="1836" dirty="0" smtClean="0">
                <a:solidFill>
                  <a:srgbClr val="404040"/>
                </a:solidFill>
              </a:rPr>
              <a:t>Storage</a:t>
            </a:r>
            <a:endParaRPr lang="en-US" sz="1836" dirty="0">
              <a:solidFill>
                <a:srgbClr val="404040"/>
              </a:solidFill>
            </a:endParaRPr>
          </a:p>
        </p:txBody>
      </p:sp>
      <p:pic>
        <p:nvPicPr>
          <p:cNvPr id="936" name="Picture 935"/>
          <p:cNvPicPr>
            <a:picLocks noChangeAspect="1"/>
          </p:cNvPicPr>
          <p:nvPr/>
        </p:nvPicPr>
        <p:blipFill>
          <a:blip r:embed="rId4">
            <a:duotone>
              <a:prstClr val="black"/>
              <a:schemeClr val="accent1">
                <a:tint val="45000"/>
                <a:satMod val="400000"/>
              </a:schemeClr>
            </a:duotone>
          </a:blip>
          <a:stretch>
            <a:fillRect/>
          </a:stretch>
        </p:blipFill>
        <p:spPr>
          <a:xfrm>
            <a:off x="5185328" y="2065803"/>
            <a:ext cx="1118343" cy="356100"/>
          </a:xfrm>
          <a:prstGeom prst="rect">
            <a:avLst/>
          </a:prstGeom>
        </p:spPr>
      </p:pic>
      <p:pic>
        <p:nvPicPr>
          <p:cNvPr id="937" name="Picture 936"/>
          <p:cNvPicPr>
            <a:picLocks noChangeAspect="1"/>
          </p:cNvPicPr>
          <p:nvPr/>
        </p:nvPicPr>
        <p:blipFill>
          <a:blip r:embed="rId3"/>
          <a:stretch>
            <a:fillRect/>
          </a:stretch>
        </p:blipFill>
        <p:spPr>
          <a:xfrm>
            <a:off x="4830341" y="3591967"/>
            <a:ext cx="726592" cy="470767"/>
          </a:xfrm>
          <a:prstGeom prst="rect">
            <a:avLst/>
          </a:prstGeom>
        </p:spPr>
      </p:pic>
      <p:pic>
        <p:nvPicPr>
          <p:cNvPr id="938" name="Picture 937"/>
          <p:cNvPicPr>
            <a:picLocks noChangeAspect="1"/>
          </p:cNvPicPr>
          <p:nvPr/>
        </p:nvPicPr>
        <p:blipFill>
          <a:blip r:embed="rId3"/>
          <a:stretch>
            <a:fillRect/>
          </a:stretch>
        </p:blipFill>
        <p:spPr>
          <a:xfrm>
            <a:off x="4664285" y="2097022"/>
            <a:ext cx="453241" cy="293660"/>
          </a:xfrm>
          <a:prstGeom prst="rect">
            <a:avLst/>
          </a:prstGeom>
        </p:spPr>
      </p:pic>
      <p:pic>
        <p:nvPicPr>
          <p:cNvPr id="939" name="Picture 938"/>
          <p:cNvPicPr>
            <a:picLocks noChangeAspect="1"/>
          </p:cNvPicPr>
          <p:nvPr/>
        </p:nvPicPr>
        <p:blipFill>
          <a:blip r:embed="rId3"/>
          <a:stretch>
            <a:fillRect/>
          </a:stretch>
        </p:blipFill>
        <p:spPr>
          <a:xfrm>
            <a:off x="6371472" y="2097022"/>
            <a:ext cx="453241" cy="293660"/>
          </a:xfrm>
          <a:prstGeom prst="rect">
            <a:avLst/>
          </a:prstGeom>
        </p:spPr>
      </p:pic>
      <p:sp>
        <p:nvSpPr>
          <p:cNvPr id="2" name="Hexagon 1"/>
          <p:cNvSpPr/>
          <p:nvPr/>
        </p:nvSpPr>
        <p:spPr>
          <a:xfrm>
            <a:off x="10060315" y="2503814"/>
            <a:ext cx="483684" cy="416969"/>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grpSp>
        <p:nvGrpSpPr>
          <p:cNvPr id="435" name="Group 142"/>
          <p:cNvGrpSpPr/>
          <p:nvPr/>
        </p:nvGrpSpPr>
        <p:grpSpPr bwMode="black">
          <a:xfrm>
            <a:off x="10142391" y="2577641"/>
            <a:ext cx="335215" cy="258548"/>
            <a:chOff x="6673850" y="4338638"/>
            <a:chExt cx="1403351" cy="1082675"/>
          </a:xfrm>
          <a:solidFill>
            <a:schemeClr val="bg1"/>
          </a:solidFill>
        </p:grpSpPr>
        <p:sp>
          <p:nvSpPr>
            <p:cNvPr id="43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3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3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40"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4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4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4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44"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4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4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sp>
          <p:nvSpPr>
            <p:cNvPr id="44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dirty="0">
                <a:solidFill>
                  <a:srgbClr val="525051"/>
                </a:solidFill>
              </a:endParaRPr>
            </a:p>
          </p:txBody>
        </p:sp>
      </p:grpSp>
      <p:pic>
        <p:nvPicPr>
          <p:cNvPr id="451" name="Picture 450"/>
          <p:cNvPicPr>
            <a:picLocks noChangeAspect="1"/>
          </p:cNvPicPr>
          <p:nvPr/>
        </p:nvPicPr>
        <p:blipFill>
          <a:blip r:embed="rId3"/>
          <a:stretch>
            <a:fillRect/>
          </a:stretch>
        </p:blipFill>
        <p:spPr>
          <a:xfrm>
            <a:off x="9498127" y="2563707"/>
            <a:ext cx="458678" cy="297183"/>
          </a:xfrm>
          <a:prstGeom prst="rect">
            <a:avLst/>
          </a:prstGeom>
        </p:spPr>
      </p:pic>
      <p:sp>
        <p:nvSpPr>
          <p:cNvPr id="452" name="TextBox 451"/>
          <p:cNvSpPr txBox="1"/>
          <p:nvPr/>
        </p:nvSpPr>
        <p:spPr>
          <a:xfrm>
            <a:off x="10004962" y="2938250"/>
            <a:ext cx="655470" cy="286306"/>
          </a:xfrm>
          <a:prstGeom prst="rect">
            <a:avLst/>
          </a:prstGeom>
          <a:noFill/>
        </p:spPr>
        <p:txBody>
          <a:bodyPr wrap="none" rtlCol="0">
            <a:spAutoFit/>
          </a:bodyPr>
          <a:lstStyle/>
          <a:p>
            <a:r>
              <a:rPr lang="en-US" sz="1224" dirty="0">
                <a:solidFill>
                  <a:srgbClr val="FFFFFF">
                    <a:lumMod val="50000"/>
                  </a:srgbClr>
                </a:solidFill>
              </a:rPr>
              <a:t>Search</a:t>
            </a:r>
            <a:endParaRPr lang="en-US" sz="1428" dirty="0">
              <a:solidFill>
                <a:srgbClr val="FFFFFF">
                  <a:lumMod val="50000"/>
                </a:srgbClr>
              </a:solidFill>
            </a:endParaRPr>
          </a:p>
        </p:txBody>
      </p:sp>
      <p:pic>
        <p:nvPicPr>
          <p:cNvPr id="450" name="Picture 449"/>
          <p:cNvPicPr>
            <a:picLocks noChangeAspect="1"/>
          </p:cNvPicPr>
          <p:nvPr/>
        </p:nvPicPr>
        <p:blipFill>
          <a:blip r:embed="rId5"/>
          <a:stretch>
            <a:fillRect/>
          </a:stretch>
        </p:blipFill>
        <p:spPr>
          <a:xfrm>
            <a:off x="506877" y="3117363"/>
            <a:ext cx="1209188" cy="355357"/>
          </a:xfrm>
          <a:prstGeom prst="rect">
            <a:avLst/>
          </a:prstGeom>
        </p:spPr>
      </p:pic>
      <p:pic>
        <p:nvPicPr>
          <p:cNvPr id="453" name="Picture 452"/>
          <p:cNvPicPr>
            <a:picLocks noChangeAspect="1"/>
          </p:cNvPicPr>
          <p:nvPr/>
        </p:nvPicPr>
        <p:blipFill>
          <a:blip r:embed="rId6"/>
          <a:stretch>
            <a:fillRect/>
          </a:stretch>
        </p:blipFill>
        <p:spPr>
          <a:xfrm>
            <a:off x="833768" y="2023274"/>
            <a:ext cx="555405" cy="720125"/>
          </a:xfrm>
          <a:prstGeom prst="rect">
            <a:avLst/>
          </a:prstGeom>
        </p:spPr>
      </p:pic>
      <p:pic>
        <p:nvPicPr>
          <p:cNvPr id="454" name="Picture 4" descr="Nokia_Lumia_Icon_white_angle (1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3060"/>
          <a:stretch/>
        </p:blipFill>
        <p:spPr bwMode="auto">
          <a:xfrm>
            <a:off x="927036" y="3966147"/>
            <a:ext cx="368870" cy="495191"/>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6" descr="http://www.kajkupiti.si/modules/uploader/uploads/s_product/pictures/Microsoft_Surface_pro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779" y="4857885"/>
            <a:ext cx="971385" cy="728539"/>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9"/>
          <a:stretch>
            <a:fillRect/>
          </a:stretch>
        </p:blipFill>
        <p:spPr>
          <a:xfrm>
            <a:off x="9419370" y="5320656"/>
            <a:ext cx="487695" cy="490237"/>
          </a:xfrm>
          <a:prstGeom prst="rect">
            <a:avLst/>
          </a:prstGeom>
        </p:spPr>
      </p:pic>
      <p:pic>
        <p:nvPicPr>
          <p:cNvPr id="449" name="Picture 448"/>
          <p:cNvPicPr>
            <a:picLocks noChangeAspect="1"/>
          </p:cNvPicPr>
          <p:nvPr/>
        </p:nvPicPr>
        <p:blipFill>
          <a:blip r:embed="rId10"/>
          <a:stretch>
            <a:fillRect/>
          </a:stretch>
        </p:blipFill>
        <p:spPr>
          <a:xfrm>
            <a:off x="10599684" y="5320130"/>
            <a:ext cx="383190" cy="490763"/>
          </a:xfrm>
          <a:prstGeom prst="rect">
            <a:avLst/>
          </a:prstGeom>
        </p:spPr>
      </p:pic>
      <p:sp>
        <p:nvSpPr>
          <p:cNvPr id="456" name="TextBox 455"/>
          <p:cNvSpPr txBox="1"/>
          <p:nvPr/>
        </p:nvSpPr>
        <p:spPr>
          <a:xfrm>
            <a:off x="9235724" y="5917518"/>
            <a:ext cx="772091" cy="406265"/>
          </a:xfrm>
          <a:prstGeom prst="rect">
            <a:avLst/>
          </a:prstGeom>
          <a:noFill/>
        </p:spPr>
        <p:txBody>
          <a:bodyPr wrap="square" rtlCol="0">
            <a:spAutoFit/>
          </a:bodyPr>
          <a:lstStyle/>
          <a:p>
            <a:pPr algn="ctr"/>
            <a:r>
              <a:rPr lang="en-US" sz="1020" dirty="0" err="1">
                <a:solidFill>
                  <a:srgbClr val="FFFFFF">
                    <a:lumMod val="50000"/>
                  </a:srgbClr>
                </a:solidFill>
              </a:rPr>
              <a:t>HDInsight</a:t>
            </a:r>
            <a:endParaRPr lang="en-US" sz="1020" dirty="0">
              <a:solidFill>
                <a:srgbClr val="FFFFFF">
                  <a:lumMod val="50000"/>
                </a:srgbClr>
              </a:solidFill>
            </a:endParaRPr>
          </a:p>
          <a:p>
            <a:pPr algn="ctr"/>
            <a:r>
              <a:rPr lang="en-US" sz="1020" dirty="0">
                <a:solidFill>
                  <a:srgbClr val="FFFFFF">
                    <a:lumMod val="50000"/>
                  </a:srgbClr>
                </a:solidFill>
              </a:rPr>
              <a:t>Hadoop</a:t>
            </a:r>
          </a:p>
        </p:txBody>
      </p:sp>
      <p:sp>
        <p:nvSpPr>
          <p:cNvPr id="457" name="TextBox 456"/>
          <p:cNvSpPr txBox="1"/>
          <p:nvPr/>
        </p:nvSpPr>
        <p:spPr>
          <a:xfrm>
            <a:off x="10155020" y="5917518"/>
            <a:ext cx="1313458" cy="249299"/>
          </a:xfrm>
          <a:prstGeom prst="rect">
            <a:avLst/>
          </a:prstGeom>
          <a:noFill/>
        </p:spPr>
        <p:txBody>
          <a:bodyPr wrap="square" rtlCol="0">
            <a:spAutoFit/>
          </a:bodyPr>
          <a:lstStyle/>
          <a:p>
            <a:pPr algn="ctr"/>
            <a:r>
              <a:rPr lang="en-US" sz="1020" dirty="0">
                <a:solidFill>
                  <a:srgbClr val="FFFFFF">
                    <a:lumMod val="50000"/>
                  </a:srgbClr>
                </a:solidFill>
              </a:rPr>
              <a:t>Visualization</a:t>
            </a:r>
          </a:p>
        </p:txBody>
      </p:sp>
      <p:pic>
        <p:nvPicPr>
          <p:cNvPr id="458" name="Picture 457"/>
          <p:cNvPicPr>
            <a:picLocks noChangeAspect="1"/>
          </p:cNvPicPr>
          <p:nvPr/>
        </p:nvPicPr>
        <p:blipFill>
          <a:blip r:embed="rId3"/>
          <a:stretch>
            <a:fillRect/>
          </a:stretch>
        </p:blipFill>
        <p:spPr>
          <a:xfrm>
            <a:off x="9994863" y="5398019"/>
            <a:ext cx="517023" cy="334985"/>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6292" y="3217379"/>
            <a:ext cx="1412186" cy="1412186"/>
          </a:xfrm>
          <a:prstGeom prst="rect">
            <a:avLst/>
          </a:prstGeom>
        </p:spPr>
      </p:pic>
      <p:pic>
        <p:nvPicPr>
          <p:cNvPr id="459" name="Picture 458"/>
          <p:cNvPicPr>
            <a:picLocks noChangeAspect="1"/>
          </p:cNvPicPr>
          <p:nvPr/>
        </p:nvPicPr>
        <p:blipFill>
          <a:blip r:embed="rId3"/>
          <a:stretch>
            <a:fillRect/>
          </a:stretch>
        </p:blipFill>
        <p:spPr>
          <a:xfrm>
            <a:off x="8778529" y="5415873"/>
            <a:ext cx="453241" cy="293660"/>
          </a:xfrm>
          <a:prstGeom prst="rect">
            <a:avLst/>
          </a:prstGeom>
        </p:spPr>
      </p:pic>
      <p:grpSp>
        <p:nvGrpSpPr>
          <p:cNvPr id="460" name="Group 459"/>
          <p:cNvGrpSpPr/>
          <p:nvPr/>
        </p:nvGrpSpPr>
        <p:grpSpPr>
          <a:xfrm>
            <a:off x="1866129" y="3203575"/>
            <a:ext cx="1701676" cy="1359437"/>
            <a:chOff x="1866129" y="3203575"/>
            <a:chExt cx="1701676" cy="1359437"/>
          </a:xfrm>
        </p:grpSpPr>
        <p:pic>
          <p:nvPicPr>
            <p:cNvPr id="461" name="Picture 460"/>
            <p:cNvPicPr>
              <a:picLocks noChangeAspect="1"/>
            </p:cNvPicPr>
            <p:nvPr/>
          </p:nvPicPr>
          <p:blipFill>
            <a:blip r:embed="rId12"/>
            <a:stretch>
              <a:fillRect/>
            </a:stretch>
          </p:blipFill>
          <p:spPr>
            <a:xfrm>
              <a:off x="2508795" y="3425689"/>
              <a:ext cx="425608" cy="284446"/>
            </a:xfrm>
            <a:prstGeom prst="rect">
              <a:avLst/>
            </a:prstGeom>
          </p:spPr>
        </p:pic>
        <p:sp>
          <p:nvSpPr>
            <p:cNvPr id="462" name="TextBox 461"/>
            <p:cNvSpPr txBox="1"/>
            <p:nvPr/>
          </p:nvSpPr>
          <p:spPr>
            <a:xfrm>
              <a:off x="1866129" y="3978237"/>
              <a:ext cx="1701676" cy="584775"/>
            </a:xfrm>
            <a:prstGeom prst="rect">
              <a:avLst/>
            </a:prstGeom>
            <a:noFill/>
          </p:spPr>
          <p:txBody>
            <a:bodyPr wrap="square" rtlCol="0">
              <a:spAutoFit/>
            </a:bodyPr>
            <a:lstStyle/>
            <a:p>
              <a:pPr algn="ctr"/>
              <a:r>
                <a:rPr lang="en-US" sz="1600" dirty="0" smtClean="0">
                  <a:solidFill>
                    <a:srgbClr val="404040"/>
                  </a:solidFill>
                </a:rPr>
                <a:t>Azure</a:t>
              </a:r>
            </a:p>
            <a:p>
              <a:pPr algn="ctr"/>
              <a:r>
                <a:rPr lang="en-US" sz="1600" dirty="0" smtClean="0">
                  <a:solidFill>
                    <a:srgbClr val="404040"/>
                  </a:solidFill>
                </a:rPr>
                <a:t>Load-Balancer</a:t>
              </a:r>
              <a:endParaRPr lang="en-US" sz="1600" dirty="0">
                <a:solidFill>
                  <a:srgbClr val="404040"/>
                </a:solidFill>
              </a:endParaRPr>
            </a:p>
          </p:txBody>
        </p:sp>
        <p:sp>
          <p:nvSpPr>
            <p:cNvPr id="463" name="AutoShape 3"/>
            <p:cNvSpPr>
              <a:spLocks noChangeAspect="1" noChangeArrowheads="1" noTextEdit="1"/>
            </p:cNvSpPr>
            <p:nvPr/>
          </p:nvSpPr>
          <p:spPr bwMode="auto">
            <a:xfrm>
              <a:off x="2141538" y="3203575"/>
              <a:ext cx="114776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4" name="Freeform 5"/>
            <p:cNvSpPr>
              <a:spLocks/>
            </p:cNvSpPr>
            <p:nvPr/>
          </p:nvSpPr>
          <p:spPr bwMode="auto">
            <a:xfrm>
              <a:off x="2935288" y="3228975"/>
              <a:ext cx="336550" cy="696913"/>
            </a:xfrm>
            <a:custGeom>
              <a:avLst/>
              <a:gdLst>
                <a:gd name="T0" fmla="*/ 212 w 212"/>
                <a:gd name="T1" fmla="*/ 220 h 439"/>
                <a:gd name="T2" fmla="*/ 170 w 212"/>
                <a:gd name="T3" fmla="*/ 171 h 439"/>
                <a:gd name="T4" fmla="*/ 23 w 212"/>
                <a:gd name="T5" fmla="*/ 0 h 439"/>
                <a:gd name="T6" fmla="*/ 0 w 212"/>
                <a:gd name="T7" fmla="*/ 28 h 439"/>
                <a:gd name="T8" fmla="*/ 164 w 212"/>
                <a:gd name="T9" fmla="*/ 220 h 439"/>
                <a:gd name="T10" fmla="*/ 0 w 212"/>
                <a:gd name="T11" fmla="*/ 412 h 439"/>
                <a:gd name="T12" fmla="*/ 23 w 212"/>
                <a:gd name="T13" fmla="*/ 439 h 439"/>
                <a:gd name="T14" fmla="*/ 170 w 212"/>
                <a:gd name="T15" fmla="*/ 270 h 439"/>
                <a:gd name="T16" fmla="*/ 212 w 212"/>
                <a:gd name="T17" fmla="*/ 2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439">
                  <a:moveTo>
                    <a:pt x="212" y="220"/>
                  </a:moveTo>
                  <a:lnTo>
                    <a:pt x="170" y="171"/>
                  </a:lnTo>
                  <a:lnTo>
                    <a:pt x="23" y="0"/>
                  </a:lnTo>
                  <a:lnTo>
                    <a:pt x="0" y="28"/>
                  </a:lnTo>
                  <a:lnTo>
                    <a:pt x="164" y="220"/>
                  </a:lnTo>
                  <a:lnTo>
                    <a:pt x="0" y="412"/>
                  </a:lnTo>
                  <a:lnTo>
                    <a:pt x="23" y="439"/>
                  </a:lnTo>
                  <a:lnTo>
                    <a:pt x="170" y="270"/>
                  </a:lnTo>
                  <a:lnTo>
                    <a:pt x="212" y="220"/>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5" name="Freeform 6"/>
            <p:cNvSpPr>
              <a:spLocks/>
            </p:cNvSpPr>
            <p:nvPr/>
          </p:nvSpPr>
          <p:spPr bwMode="auto">
            <a:xfrm>
              <a:off x="2166938" y="3228975"/>
              <a:ext cx="336550" cy="696913"/>
            </a:xfrm>
            <a:custGeom>
              <a:avLst/>
              <a:gdLst>
                <a:gd name="T0" fmla="*/ 0 w 212"/>
                <a:gd name="T1" fmla="*/ 220 h 439"/>
                <a:gd name="T2" fmla="*/ 43 w 212"/>
                <a:gd name="T3" fmla="*/ 171 h 439"/>
                <a:gd name="T4" fmla="*/ 189 w 212"/>
                <a:gd name="T5" fmla="*/ 0 h 439"/>
                <a:gd name="T6" fmla="*/ 212 w 212"/>
                <a:gd name="T7" fmla="*/ 28 h 439"/>
                <a:gd name="T8" fmla="*/ 48 w 212"/>
                <a:gd name="T9" fmla="*/ 220 h 439"/>
                <a:gd name="T10" fmla="*/ 212 w 212"/>
                <a:gd name="T11" fmla="*/ 412 h 439"/>
                <a:gd name="T12" fmla="*/ 189 w 212"/>
                <a:gd name="T13" fmla="*/ 439 h 439"/>
                <a:gd name="T14" fmla="*/ 43 w 212"/>
                <a:gd name="T15" fmla="*/ 270 h 439"/>
                <a:gd name="T16" fmla="*/ 0 w 212"/>
                <a:gd name="T17" fmla="*/ 2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439">
                  <a:moveTo>
                    <a:pt x="0" y="220"/>
                  </a:moveTo>
                  <a:lnTo>
                    <a:pt x="43" y="171"/>
                  </a:lnTo>
                  <a:lnTo>
                    <a:pt x="189" y="0"/>
                  </a:lnTo>
                  <a:lnTo>
                    <a:pt x="212" y="28"/>
                  </a:lnTo>
                  <a:lnTo>
                    <a:pt x="48" y="220"/>
                  </a:lnTo>
                  <a:lnTo>
                    <a:pt x="212" y="412"/>
                  </a:lnTo>
                  <a:lnTo>
                    <a:pt x="189" y="439"/>
                  </a:lnTo>
                  <a:lnTo>
                    <a:pt x="43" y="270"/>
                  </a:lnTo>
                  <a:lnTo>
                    <a:pt x="0" y="220"/>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69" name="Group 468"/>
          <p:cNvGrpSpPr/>
          <p:nvPr/>
        </p:nvGrpSpPr>
        <p:grpSpPr>
          <a:xfrm>
            <a:off x="5861708" y="1987643"/>
            <a:ext cx="3633761" cy="3735122"/>
            <a:chOff x="5861708" y="1987643"/>
            <a:chExt cx="3633761" cy="3735122"/>
          </a:xfrm>
        </p:grpSpPr>
        <p:grpSp>
          <p:nvGrpSpPr>
            <p:cNvPr id="470" name="Distribution Grid"/>
            <p:cNvGrpSpPr/>
            <p:nvPr/>
          </p:nvGrpSpPr>
          <p:grpSpPr>
            <a:xfrm>
              <a:off x="5861708" y="1987643"/>
              <a:ext cx="3633761" cy="3735122"/>
              <a:chOff x="409476" y="155311"/>
              <a:chExt cx="4811412" cy="4945623"/>
            </a:xfrm>
          </p:grpSpPr>
          <p:sp>
            <p:nvSpPr>
              <p:cNvPr id="478" name="Hexagon 477"/>
              <p:cNvSpPr>
                <a:spLocks noChangeAspect="1"/>
              </p:cNvSpPr>
              <p:nvPr/>
            </p:nvSpPr>
            <p:spPr bwMode="auto">
              <a:xfrm>
                <a:off x="1905000" y="1831713"/>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79" name="Hexagon 478"/>
              <p:cNvSpPr>
                <a:spLocks noChangeAspect="1"/>
              </p:cNvSpPr>
              <p:nvPr/>
            </p:nvSpPr>
            <p:spPr bwMode="auto">
              <a:xfrm>
                <a:off x="1905000" y="3508115"/>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0" name="Hexagon 479"/>
              <p:cNvSpPr>
                <a:spLocks noChangeAspect="1"/>
              </p:cNvSpPr>
              <p:nvPr/>
            </p:nvSpPr>
            <p:spPr bwMode="auto">
              <a:xfrm>
                <a:off x="1905000" y="155311"/>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1" name="Hexagon 480"/>
              <p:cNvSpPr>
                <a:spLocks noChangeAspect="1"/>
              </p:cNvSpPr>
              <p:nvPr/>
            </p:nvSpPr>
            <p:spPr bwMode="auto">
              <a:xfrm>
                <a:off x="409476" y="2670688"/>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2" name="Hexagon 481"/>
              <p:cNvSpPr>
                <a:spLocks noChangeAspect="1"/>
              </p:cNvSpPr>
              <p:nvPr/>
            </p:nvSpPr>
            <p:spPr bwMode="auto">
              <a:xfrm>
                <a:off x="409476" y="994286"/>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3" name="Hexagon 482"/>
              <p:cNvSpPr>
                <a:spLocks noChangeAspect="1"/>
              </p:cNvSpPr>
              <p:nvPr/>
            </p:nvSpPr>
            <p:spPr bwMode="auto">
              <a:xfrm>
                <a:off x="3400524" y="2670688"/>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4" name="Hexagon 483"/>
              <p:cNvSpPr>
                <a:spLocks noChangeAspect="1"/>
              </p:cNvSpPr>
              <p:nvPr/>
            </p:nvSpPr>
            <p:spPr bwMode="auto">
              <a:xfrm>
                <a:off x="3400524" y="994286"/>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pic>
          <p:nvPicPr>
            <p:cNvPr id="471" name="Picture 470"/>
            <p:cNvPicPr>
              <a:picLocks noChangeAspect="1"/>
            </p:cNvPicPr>
            <p:nvPr/>
          </p:nvPicPr>
          <p:blipFill>
            <a:blip r:embed="rId13"/>
            <a:stretch>
              <a:fillRect/>
            </a:stretch>
          </p:blipFill>
          <p:spPr>
            <a:xfrm>
              <a:off x="6260925" y="2985325"/>
              <a:ext cx="576373" cy="474843"/>
            </a:xfrm>
            <a:prstGeom prst="rect">
              <a:avLst/>
            </a:prstGeom>
          </p:spPr>
        </p:pic>
        <p:pic>
          <p:nvPicPr>
            <p:cNvPr id="472" name="Picture 471"/>
            <p:cNvPicPr>
              <a:picLocks noChangeAspect="1"/>
            </p:cNvPicPr>
            <p:nvPr/>
          </p:nvPicPr>
          <p:blipFill>
            <a:blip r:embed="rId13"/>
            <a:stretch>
              <a:fillRect/>
            </a:stretch>
          </p:blipFill>
          <p:spPr>
            <a:xfrm>
              <a:off x="7383688" y="2357405"/>
              <a:ext cx="576373" cy="474843"/>
            </a:xfrm>
            <a:prstGeom prst="rect">
              <a:avLst/>
            </a:prstGeom>
          </p:spPr>
        </p:pic>
        <p:pic>
          <p:nvPicPr>
            <p:cNvPr id="473" name="Picture 472"/>
            <p:cNvPicPr>
              <a:picLocks noChangeAspect="1"/>
            </p:cNvPicPr>
            <p:nvPr/>
          </p:nvPicPr>
          <p:blipFill>
            <a:blip r:embed="rId13"/>
            <a:stretch>
              <a:fillRect/>
            </a:stretch>
          </p:blipFill>
          <p:spPr>
            <a:xfrm>
              <a:off x="6262377" y="4251407"/>
              <a:ext cx="576373" cy="474843"/>
            </a:xfrm>
            <a:prstGeom prst="rect">
              <a:avLst/>
            </a:prstGeom>
          </p:spPr>
        </p:pic>
        <p:pic>
          <p:nvPicPr>
            <p:cNvPr id="474" name="Picture 473"/>
            <p:cNvPicPr>
              <a:picLocks noChangeAspect="1"/>
            </p:cNvPicPr>
            <p:nvPr/>
          </p:nvPicPr>
          <p:blipFill>
            <a:blip r:embed="rId13"/>
            <a:stretch>
              <a:fillRect/>
            </a:stretch>
          </p:blipFill>
          <p:spPr>
            <a:xfrm>
              <a:off x="8519878" y="2985324"/>
              <a:ext cx="576373" cy="474843"/>
            </a:xfrm>
            <a:prstGeom prst="rect">
              <a:avLst/>
            </a:prstGeom>
          </p:spPr>
        </p:pic>
        <p:pic>
          <p:nvPicPr>
            <p:cNvPr id="475" name="Picture 474"/>
            <p:cNvPicPr>
              <a:picLocks noChangeAspect="1"/>
            </p:cNvPicPr>
            <p:nvPr/>
          </p:nvPicPr>
          <p:blipFill>
            <a:blip r:embed="rId13"/>
            <a:stretch>
              <a:fillRect/>
            </a:stretch>
          </p:blipFill>
          <p:spPr>
            <a:xfrm>
              <a:off x="8519878" y="4251406"/>
              <a:ext cx="576373" cy="474843"/>
            </a:xfrm>
            <a:prstGeom prst="rect">
              <a:avLst/>
            </a:prstGeom>
          </p:spPr>
        </p:pic>
        <p:pic>
          <p:nvPicPr>
            <p:cNvPr id="476" name="Picture 475"/>
            <p:cNvPicPr>
              <a:picLocks noChangeAspect="1"/>
            </p:cNvPicPr>
            <p:nvPr/>
          </p:nvPicPr>
          <p:blipFill>
            <a:blip r:embed="rId13"/>
            <a:stretch>
              <a:fillRect/>
            </a:stretch>
          </p:blipFill>
          <p:spPr>
            <a:xfrm>
              <a:off x="7383687" y="4883864"/>
              <a:ext cx="576373" cy="474843"/>
            </a:xfrm>
            <a:prstGeom prst="rect">
              <a:avLst/>
            </a:prstGeom>
          </p:spPr>
        </p:pic>
        <p:pic>
          <p:nvPicPr>
            <p:cNvPr id="477" name="Picture 476"/>
            <p:cNvPicPr>
              <a:picLocks noChangeAspect="1"/>
            </p:cNvPicPr>
            <p:nvPr/>
          </p:nvPicPr>
          <p:blipFill>
            <a:blip r:embed="rId13"/>
            <a:stretch>
              <a:fillRect/>
            </a:stretch>
          </p:blipFill>
          <p:spPr>
            <a:xfrm>
              <a:off x="7390402" y="3617781"/>
              <a:ext cx="576373" cy="474843"/>
            </a:xfrm>
            <a:prstGeom prst="rect">
              <a:avLst/>
            </a:prstGeom>
          </p:spPr>
        </p:pic>
      </p:grpSp>
    </p:spTree>
    <p:extLst>
      <p:ext uri="{BB962C8B-B14F-4D97-AF65-F5344CB8AC3E}">
        <p14:creationId xmlns:p14="http://schemas.microsoft.com/office/powerpoint/2010/main" val="3839844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Warehouse computer</a:t>
            </a:r>
            <a:endParaRPr lang="en-US" dirty="0"/>
          </a:p>
        </p:txBody>
      </p:sp>
      <p:grpSp>
        <p:nvGrpSpPr>
          <p:cNvPr id="583" name="Group 76"/>
          <p:cNvGrpSpPr/>
          <p:nvPr/>
        </p:nvGrpSpPr>
        <p:grpSpPr bwMode="black">
          <a:xfrm>
            <a:off x="3726546" y="1908121"/>
            <a:ext cx="676314" cy="522080"/>
            <a:chOff x="7010405" y="2133600"/>
            <a:chExt cx="1379538" cy="1065212"/>
          </a:xfrm>
          <a:solidFill>
            <a:schemeClr val="tx1"/>
          </a:solidFill>
        </p:grpSpPr>
        <p:sp>
          <p:nvSpPr>
            <p:cNvPr id="584"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5"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6"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7"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8"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9"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0"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1"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2"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3"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4"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5"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6"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7"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8"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9"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0"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1"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2"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3"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4"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5"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6"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7"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8"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9"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0"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1"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2"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3"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4"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5"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6"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7"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8"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9"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0"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1"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2"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3"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4"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5"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6"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7"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8"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9"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631" name="Group 76"/>
          <p:cNvGrpSpPr/>
          <p:nvPr/>
        </p:nvGrpSpPr>
        <p:grpSpPr bwMode="black">
          <a:xfrm>
            <a:off x="3726546" y="2480673"/>
            <a:ext cx="676314" cy="522080"/>
            <a:chOff x="7010405" y="2133600"/>
            <a:chExt cx="1379538" cy="1065212"/>
          </a:xfrm>
          <a:solidFill>
            <a:schemeClr val="tx1"/>
          </a:solidFill>
        </p:grpSpPr>
        <p:sp>
          <p:nvSpPr>
            <p:cNvPr id="632"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3"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4"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5"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6"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7"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8"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9"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0"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1"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2"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3"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4"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5"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6"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7"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8"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9"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0"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1"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2"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3"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4"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5"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6"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7"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8"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9"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0"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1"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2"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3"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4"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5"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6"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7"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8"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9"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0"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1"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2"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3"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4"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5"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6"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7"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8"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679" name="Group 76"/>
          <p:cNvGrpSpPr/>
          <p:nvPr/>
        </p:nvGrpSpPr>
        <p:grpSpPr bwMode="black">
          <a:xfrm>
            <a:off x="3726546" y="3053224"/>
            <a:ext cx="676314" cy="522080"/>
            <a:chOff x="7010405" y="2133600"/>
            <a:chExt cx="1379538" cy="1065212"/>
          </a:xfrm>
          <a:solidFill>
            <a:schemeClr val="tx1"/>
          </a:solidFill>
        </p:grpSpPr>
        <p:sp>
          <p:nvSpPr>
            <p:cNvPr id="680"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1"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2"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3"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4"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5"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6"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7"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8"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9"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0"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1"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2"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3"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4"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5"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6"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7"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8"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9"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0"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1"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2"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3"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4"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5"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6"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7"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8"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9"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0"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1"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2"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3"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4"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5"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6"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7"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8"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9"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0"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1"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2"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3"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4"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5"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6"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727" name="Group 76"/>
          <p:cNvGrpSpPr/>
          <p:nvPr/>
        </p:nvGrpSpPr>
        <p:grpSpPr bwMode="black">
          <a:xfrm>
            <a:off x="3726546" y="3625776"/>
            <a:ext cx="676314" cy="522080"/>
            <a:chOff x="7010405" y="2133600"/>
            <a:chExt cx="1379538" cy="1065212"/>
          </a:xfrm>
          <a:solidFill>
            <a:schemeClr val="tx1"/>
          </a:solidFill>
        </p:grpSpPr>
        <p:sp>
          <p:nvSpPr>
            <p:cNvPr id="728"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9"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0"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1"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2"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3"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4"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5"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6"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7"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8"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9"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0"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1"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2"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3"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4"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5"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6"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7"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8"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9"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0"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1"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2"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3"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4"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5"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6"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7"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8"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9"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0"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1"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2"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3"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4"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5"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6"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7"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8"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9"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0"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1"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2"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3"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4"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775" name="Group 76"/>
          <p:cNvGrpSpPr/>
          <p:nvPr/>
        </p:nvGrpSpPr>
        <p:grpSpPr bwMode="black">
          <a:xfrm>
            <a:off x="3726546" y="4198327"/>
            <a:ext cx="676314" cy="522080"/>
            <a:chOff x="7010405" y="2133600"/>
            <a:chExt cx="1379538" cy="1065212"/>
          </a:xfrm>
          <a:solidFill>
            <a:schemeClr val="tx1"/>
          </a:solidFill>
        </p:grpSpPr>
        <p:sp>
          <p:nvSpPr>
            <p:cNvPr id="776"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7"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8"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9"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0"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1"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2"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3"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4"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5"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6"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7"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8"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9"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0"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1"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2"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3"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4"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5"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6"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7"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8"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9"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0"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1"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2"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3"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4"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5"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6"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7"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8"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9"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0"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1"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2"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3"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4"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5"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6"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7"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8"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9"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0"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1"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2"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823" name="Group 76"/>
          <p:cNvGrpSpPr/>
          <p:nvPr/>
        </p:nvGrpSpPr>
        <p:grpSpPr bwMode="black">
          <a:xfrm>
            <a:off x="3726546" y="4770879"/>
            <a:ext cx="676314" cy="522080"/>
            <a:chOff x="7010405" y="2133600"/>
            <a:chExt cx="1379538" cy="1065212"/>
          </a:xfrm>
          <a:solidFill>
            <a:schemeClr val="tx1"/>
          </a:solidFill>
        </p:grpSpPr>
        <p:sp>
          <p:nvSpPr>
            <p:cNvPr id="824"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5"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6"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7"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8"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9"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0"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1"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2"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3"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4"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5"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6"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7"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8"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9"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0"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1"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2"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3"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4"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5"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6"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7"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8"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9"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0"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1"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2"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3"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4"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5"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6"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7"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8"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9"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0"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1"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2"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3"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4"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5"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6"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7"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8"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9"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7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sp>
        <p:nvSpPr>
          <p:cNvPr id="919" name="TextBox 918"/>
          <p:cNvSpPr txBox="1"/>
          <p:nvPr/>
        </p:nvSpPr>
        <p:spPr>
          <a:xfrm>
            <a:off x="3416949" y="5873488"/>
            <a:ext cx="1316515" cy="374846"/>
          </a:xfrm>
          <a:prstGeom prst="rect">
            <a:avLst/>
          </a:prstGeom>
          <a:noFill/>
        </p:spPr>
        <p:txBody>
          <a:bodyPr wrap="none" rtlCol="0">
            <a:spAutoFit/>
          </a:bodyPr>
          <a:lstStyle/>
          <a:p>
            <a:pPr algn="ctr"/>
            <a:r>
              <a:rPr lang="en-US" sz="1836" dirty="0" smtClean="0">
                <a:solidFill>
                  <a:srgbClr val="404040"/>
                </a:solidFill>
              </a:rPr>
              <a:t>Front Door</a:t>
            </a:r>
            <a:endParaRPr lang="en-US" sz="1836" dirty="0">
              <a:solidFill>
                <a:srgbClr val="404040"/>
              </a:solidFill>
            </a:endParaRPr>
          </a:p>
        </p:txBody>
      </p:sp>
      <p:pic>
        <p:nvPicPr>
          <p:cNvPr id="931" name="Picture 930"/>
          <p:cNvPicPr>
            <a:picLocks noChangeAspect="1"/>
          </p:cNvPicPr>
          <p:nvPr/>
        </p:nvPicPr>
        <p:blipFill>
          <a:blip r:embed="rId3"/>
          <a:stretch>
            <a:fillRect/>
          </a:stretch>
        </p:blipFill>
        <p:spPr>
          <a:xfrm>
            <a:off x="9399101" y="3638161"/>
            <a:ext cx="642038" cy="415984"/>
          </a:xfrm>
          <a:prstGeom prst="rect">
            <a:avLst/>
          </a:prstGeom>
        </p:spPr>
      </p:pic>
      <p:sp>
        <p:nvSpPr>
          <p:cNvPr id="934" name="TextBox 933"/>
          <p:cNvSpPr txBox="1"/>
          <p:nvPr/>
        </p:nvSpPr>
        <p:spPr>
          <a:xfrm>
            <a:off x="6937242" y="5873488"/>
            <a:ext cx="1552476" cy="657359"/>
          </a:xfrm>
          <a:prstGeom prst="rect">
            <a:avLst/>
          </a:prstGeom>
          <a:noFill/>
        </p:spPr>
        <p:txBody>
          <a:bodyPr wrap="none" rtlCol="0">
            <a:spAutoFit/>
          </a:bodyPr>
          <a:lstStyle/>
          <a:p>
            <a:pPr algn="ctr"/>
            <a:r>
              <a:rPr lang="en-US" sz="1836" dirty="0" smtClean="0">
                <a:solidFill>
                  <a:srgbClr val="404040"/>
                </a:solidFill>
              </a:rPr>
              <a:t>Compute</a:t>
            </a:r>
          </a:p>
          <a:p>
            <a:pPr algn="ctr"/>
            <a:r>
              <a:rPr lang="en-US" sz="1836" dirty="0" smtClean="0">
                <a:solidFill>
                  <a:srgbClr val="404040"/>
                </a:solidFill>
              </a:rPr>
              <a:t>Worker Roles</a:t>
            </a:r>
            <a:endParaRPr lang="en-US" sz="1836" dirty="0">
              <a:solidFill>
                <a:srgbClr val="404040"/>
              </a:solidFill>
            </a:endParaRPr>
          </a:p>
        </p:txBody>
      </p:sp>
      <p:sp>
        <p:nvSpPr>
          <p:cNvPr id="935" name="TextBox 934"/>
          <p:cNvSpPr txBox="1"/>
          <p:nvPr/>
        </p:nvSpPr>
        <p:spPr>
          <a:xfrm>
            <a:off x="10125255" y="4695796"/>
            <a:ext cx="1671536" cy="382308"/>
          </a:xfrm>
          <a:prstGeom prst="rect">
            <a:avLst/>
          </a:prstGeom>
          <a:noFill/>
        </p:spPr>
        <p:txBody>
          <a:bodyPr wrap="none" rtlCol="0">
            <a:spAutoFit/>
          </a:bodyPr>
          <a:lstStyle/>
          <a:p>
            <a:r>
              <a:rPr lang="en-US" sz="1836" dirty="0">
                <a:solidFill>
                  <a:srgbClr val="404040"/>
                </a:solidFill>
              </a:rPr>
              <a:t>Azure </a:t>
            </a:r>
            <a:r>
              <a:rPr lang="en-US" sz="1836" dirty="0" smtClean="0">
                <a:solidFill>
                  <a:srgbClr val="404040"/>
                </a:solidFill>
              </a:rPr>
              <a:t>Storage</a:t>
            </a:r>
            <a:endParaRPr lang="en-US" sz="1836" dirty="0">
              <a:solidFill>
                <a:srgbClr val="404040"/>
              </a:solidFill>
            </a:endParaRPr>
          </a:p>
        </p:txBody>
      </p:sp>
      <p:pic>
        <p:nvPicPr>
          <p:cNvPr id="936" name="Picture 935"/>
          <p:cNvPicPr>
            <a:picLocks noChangeAspect="1"/>
          </p:cNvPicPr>
          <p:nvPr/>
        </p:nvPicPr>
        <p:blipFill>
          <a:blip r:embed="rId4">
            <a:duotone>
              <a:prstClr val="black"/>
              <a:schemeClr val="accent1">
                <a:tint val="45000"/>
                <a:satMod val="400000"/>
              </a:schemeClr>
            </a:duotone>
          </a:blip>
          <a:stretch>
            <a:fillRect/>
          </a:stretch>
        </p:blipFill>
        <p:spPr>
          <a:xfrm>
            <a:off x="5185328" y="2065803"/>
            <a:ext cx="1118343" cy="356100"/>
          </a:xfrm>
          <a:prstGeom prst="rect">
            <a:avLst/>
          </a:prstGeom>
        </p:spPr>
      </p:pic>
      <p:pic>
        <p:nvPicPr>
          <p:cNvPr id="937" name="Picture 936"/>
          <p:cNvPicPr>
            <a:picLocks noChangeAspect="1"/>
          </p:cNvPicPr>
          <p:nvPr/>
        </p:nvPicPr>
        <p:blipFill>
          <a:blip r:embed="rId3"/>
          <a:stretch>
            <a:fillRect/>
          </a:stretch>
        </p:blipFill>
        <p:spPr>
          <a:xfrm>
            <a:off x="4830341" y="3591967"/>
            <a:ext cx="726592" cy="470767"/>
          </a:xfrm>
          <a:prstGeom prst="rect">
            <a:avLst/>
          </a:prstGeom>
        </p:spPr>
      </p:pic>
      <p:pic>
        <p:nvPicPr>
          <p:cNvPr id="938" name="Picture 937"/>
          <p:cNvPicPr>
            <a:picLocks noChangeAspect="1"/>
          </p:cNvPicPr>
          <p:nvPr/>
        </p:nvPicPr>
        <p:blipFill>
          <a:blip r:embed="rId3"/>
          <a:stretch>
            <a:fillRect/>
          </a:stretch>
        </p:blipFill>
        <p:spPr>
          <a:xfrm>
            <a:off x="4664285" y="2097022"/>
            <a:ext cx="453241" cy="293660"/>
          </a:xfrm>
          <a:prstGeom prst="rect">
            <a:avLst/>
          </a:prstGeom>
        </p:spPr>
      </p:pic>
      <p:pic>
        <p:nvPicPr>
          <p:cNvPr id="939" name="Picture 938"/>
          <p:cNvPicPr>
            <a:picLocks noChangeAspect="1"/>
          </p:cNvPicPr>
          <p:nvPr/>
        </p:nvPicPr>
        <p:blipFill>
          <a:blip r:embed="rId3"/>
          <a:stretch>
            <a:fillRect/>
          </a:stretch>
        </p:blipFill>
        <p:spPr>
          <a:xfrm>
            <a:off x="6371472" y="2097022"/>
            <a:ext cx="453241" cy="293660"/>
          </a:xfrm>
          <a:prstGeom prst="rect">
            <a:avLst/>
          </a:prstGeom>
        </p:spPr>
      </p:pic>
      <p:sp>
        <p:nvSpPr>
          <p:cNvPr id="2" name="Hexagon 1"/>
          <p:cNvSpPr/>
          <p:nvPr/>
        </p:nvSpPr>
        <p:spPr>
          <a:xfrm>
            <a:off x="10060315" y="2503814"/>
            <a:ext cx="483684" cy="416969"/>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grpSp>
        <p:nvGrpSpPr>
          <p:cNvPr id="435" name="Group 142"/>
          <p:cNvGrpSpPr/>
          <p:nvPr/>
        </p:nvGrpSpPr>
        <p:grpSpPr bwMode="black">
          <a:xfrm>
            <a:off x="10142391" y="2577641"/>
            <a:ext cx="335215" cy="258548"/>
            <a:chOff x="6673850" y="4338638"/>
            <a:chExt cx="1403351" cy="1082675"/>
          </a:xfrm>
          <a:solidFill>
            <a:schemeClr val="bg1"/>
          </a:solidFill>
        </p:grpSpPr>
        <p:sp>
          <p:nvSpPr>
            <p:cNvPr id="43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3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3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0"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4"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pic>
        <p:nvPicPr>
          <p:cNvPr id="451" name="Picture 450"/>
          <p:cNvPicPr>
            <a:picLocks noChangeAspect="1"/>
          </p:cNvPicPr>
          <p:nvPr/>
        </p:nvPicPr>
        <p:blipFill>
          <a:blip r:embed="rId3"/>
          <a:stretch>
            <a:fillRect/>
          </a:stretch>
        </p:blipFill>
        <p:spPr>
          <a:xfrm>
            <a:off x="9498127" y="2563707"/>
            <a:ext cx="458678" cy="297183"/>
          </a:xfrm>
          <a:prstGeom prst="rect">
            <a:avLst/>
          </a:prstGeom>
        </p:spPr>
      </p:pic>
      <p:sp>
        <p:nvSpPr>
          <p:cNvPr id="452" name="TextBox 451"/>
          <p:cNvSpPr txBox="1"/>
          <p:nvPr/>
        </p:nvSpPr>
        <p:spPr>
          <a:xfrm>
            <a:off x="10004962" y="2938250"/>
            <a:ext cx="655470" cy="286306"/>
          </a:xfrm>
          <a:prstGeom prst="rect">
            <a:avLst/>
          </a:prstGeom>
          <a:noFill/>
        </p:spPr>
        <p:txBody>
          <a:bodyPr wrap="none" rtlCol="0">
            <a:spAutoFit/>
          </a:bodyPr>
          <a:lstStyle/>
          <a:p>
            <a:r>
              <a:rPr lang="en-US" sz="1224" dirty="0">
                <a:solidFill>
                  <a:srgbClr val="FFFFFF">
                    <a:lumMod val="50000"/>
                  </a:srgbClr>
                </a:solidFill>
              </a:rPr>
              <a:t>Search</a:t>
            </a:r>
            <a:endParaRPr lang="en-US" sz="1428" dirty="0">
              <a:solidFill>
                <a:srgbClr val="FFFFFF">
                  <a:lumMod val="50000"/>
                </a:srgbClr>
              </a:solidFill>
            </a:endParaRPr>
          </a:p>
        </p:txBody>
      </p:sp>
      <p:pic>
        <p:nvPicPr>
          <p:cNvPr id="450" name="Picture 449"/>
          <p:cNvPicPr>
            <a:picLocks noChangeAspect="1"/>
          </p:cNvPicPr>
          <p:nvPr/>
        </p:nvPicPr>
        <p:blipFill>
          <a:blip r:embed="rId5"/>
          <a:stretch>
            <a:fillRect/>
          </a:stretch>
        </p:blipFill>
        <p:spPr>
          <a:xfrm>
            <a:off x="506877" y="3117363"/>
            <a:ext cx="1209188" cy="355357"/>
          </a:xfrm>
          <a:prstGeom prst="rect">
            <a:avLst/>
          </a:prstGeom>
        </p:spPr>
      </p:pic>
      <p:pic>
        <p:nvPicPr>
          <p:cNvPr id="453" name="Picture 452"/>
          <p:cNvPicPr>
            <a:picLocks noChangeAspect="1"/>
          </p:cNvPicPr>
          <p:nvPr/>
        </p:nvPicPr>
        <p:blipFill>
          <a:blip r:embed="rId6"/>
          <a:stretch>
            <a:fillRect/>
          </a:stretch>
        </p:blipFill>
        <p:spPr>
          <a:xfrm>
            <a:off x="833768" y="2023274"/>
            <a:ext cx="555405" cy="720125"/>
          </a:xfrm>
          <a:prstGeom prst="rect">
            <a:avLst/>
          </a:prstGeom>
        </p:spPr>
      </p:pic>
      <p:pic>
        <p:nvPicPr>
          <p:cNvPr id="454" name="Picture 4" descr="Nokia_Lumia_Icon_white_angle (1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3060"/>
          <a:stretch/>
        </p:blipFill>
        <p:spPr bwMode="auto">
          <a:xfrm>
            <a:off x="927036" y="3966147"/>
            <a:ext cx="368870" cy="495191"/>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6" descr="http://www.kajkupiti.si/modules/uploader/uploads/s_product/pictures/Microsoft_Surface_pro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779" y="4857885"/>
            <a:ext cx="971385" cy="728539"/>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9"/>
          <a:stretch>
            <a:fillRect/>
          </a:stretch>
        </p:blipFill>
        <p:spPr>
          <a:xfrm>
            <a:off x="9419370" y="5320656"/>
            <a:ext cx="487695" cy="490237"/>
          </a:xfrm>
          <a:prstGeom prst="rect">
            <a:avLst/>
          </a:prstGeom>
        </p:spPr>
      </p:pic>
      <p:pic>
        <p:nvPicPr>
          <p:cNvPr id="449" name="Picture 448"/>
          <p:cNvPicPr>
            <a:picLocks noChangeAspect="1"/>
          </p:cNvPicPr>
          <p:nvPr/>
        </p:nvPicPr>
        <p:blipFill>
          <a:blip r:embed="rId10"/>
          <a:stretch>
            <a:fillRect/>
          </a:stretch>
        </p:blipFill>
        <p:spPr>
          <a:xfrm>
            <a:off x="10599684" y="5320130"/>
            <a:ext cx="383190" cy="490763"/>
          </a:xfrm>
          <a:prstGeom prst="rect">
            <a:avLst/>
          </a:prstGeom>
        </p:spPr>
      </p:pic>
      <p:sp>
        <p:nvSpPr>
          <p:cNvPr id="456" name="TextBox 455"/>
          <p:cNvSpPr txBox="1"/>
          <p:nvPr/>
        </p:nvSpPr>
        <p:spPr>
          <a:xfrm>
            <a:off x="9235724" y="5917518"/>
            <a:ext cx="772091" cy="406265"/>
          </a:xfrm>
          <a:prstGeom prst="rect">
            <a:avLst/>
          </a:prstGeom>
          <a:noFill/>
        </p:spPr>
        <p:txBody>
          <a:bodyPr wrap="square" rtlCol="0">
            <a:spAutoFit/>
          </a:bodyPr>
          <a:lstStyle/>
          <a:p>
            <a:pPr algn="ctr"/>
            <a:r>
              <a:rPr lang="en-US" sz="1020" dirty="0" err="1">
                <a:solidFill>
                  <a:srgbClr val="FFFFFF">
                    <a:lumMod val="50000"/>
                  </a:srgbClr>
                </a:solidFill>
              </a:rPr>
              <a:t>HDInsight</a:t>
            </a:r>
            <a:endParaRPr lang="en-US" sz="1020" dirty="0">
              <a:solidFill>
                <a:srgbClr val="FFFFFF">
                  <a:lumMod val="50000"/>
                </a:srgbClr>
              </a:solidFill>
            </a:endParaRPr>
          </a:p>
          <a:p>
            <a:pPr algn="ctr"/>
            <a:r>
              <a:rPr lang="en-US" sz="1020" dirty="0">
                <a:solidFill>
                  <a:srgbClr val="FFFFFF">
                    <a:lumMod val="50000"/>
                  </a:srgbClr>
                </a:solidFill>
              </a:rPr>
              <a:t>Hadoop</a:t>
            </a:r>
          </a:p>
        </p:txBody>
      </p:sp>
      <p:sp>
        <p:nvSpPr>
          <p:cNvPr id="457" name="TextBox 456"/>
          <p:cNvSpPr txBox="1"/>
          <p:nvPr/>
        </p:nvSpPr>
        <p:spPr>
          <a:xfrm>
            <a:off x="10155020" y="5917518"/>
            <a:ext cx="1313458" cy="249299"/>
          </a:xfrm>
          <a:prstGeom prst="rect">
            <a:avLst/>
          </a:prstGeom>
          <a:noFill/>
        </p:spPr>
        <p:txBody>
          <a:bodyPr wrap="square" rtlCol="0">
            <a:spAutoFit/>
          </a:bodyPr>
          <a:lstStyle/>
          <a:p>
            <a:pPr algn="ctr"/>
            <a:r>
              <a:rPr lang="en-US" sz="1020" dirty="0">
                <a:solidFill>
                  <a:srgbClr val="FFFFFF">
                    <a:lumMod val="50000"/>
                  </a:srgbClr>
                </a:solidFill>
              </a:rPr>
              <a:t>Visualization</a:t>
            </a:r>
          </a:p>
        </p:txBody>
      </p:sp>
      <p:pic>
        <p:nvPicPr>
          <p:cNvPr id="458" name="Picture 457"/>
          <p:cNvPicPr>
            <a:picLocks noChangeAspect="1"/>
          </p:cNvPicPr>
          <p:nvPr/>
        </p:nvPicPr>
        <p:blipFill>
          <a:blip r:embed="rId3"/>
          <a:stretch>
            <a:fillRect/>
          </a:stretch>
        </p:blipFill>
        <p:spPr>
          <a:xfrm>
            <a:off x="9994863" y="5398019"/>
            <a:ext cx="517023" cy="334985"/>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6292" y="3217379"/>
            <a:ext cx="1412186" cy="1412186"/>
          </a:xfrm>
          <a:prstGeom prst="rect">
            <a:avLst/>
          </a:prstGeom>
        </p:spPr>
      </p:pic>
      <p:pic>
        <p:nvPicPr>
          <p:cNvPr id="459" name="Picture 458"/>
          <p:cNvPicPr>
            <a:picLocks noChangeAspect="1"/>
          </p:cNvPicPr>
          <p:nvPr/>
        </p:nvPicPr>
        <p:blipFill>
          <a:blip r:embed="rId3"/>
          <a:stretch>
            <a:fillRect/>
          </a:stretch>
        </p:blipFill>
        <p:spPr>
          <a:xfrm>
            <a:off x="8778529" y="5415873"/>
            <a:ext cx="453241" cy="293660"/>
          </a:xfrm>
          <a:prstGeom prst="rect">
            <a:avLst/>
          </a:prstGeom>
        </p:spPr>
      </p:pic>
      <p:grpSp>
        <p:nvGrpSpPr>
          <p:cNvPr id="460" name="Group 459"/>
          <p:cNvGrpSpPr/>
          <p:nvPr/>
        </p:nvGrpSpPr>
        <p:grpSpPr>
          <a:xfrm>
            <a:off x="1866129" y="3203575"/>
            <a:ext cx="1701676" cy="1359437"/>
            <a:chOff x="1866129" y="3203575"/>
            <a:chExt cx="1701676" cy="1359437"/>
          </a:xfrm>
        </p:grpSpPr>
        <p:pic>
          <p:nvPicPr>
            <p:cNvPr id="461" name="Picture 460"/>
            <p:cNvPicPr>
              <a:picLocks noChangeAspect="1"/>
            </p:cNvPicPr>
            <p:nvPr/>
          </p:nvPicPr>
          <p:blipFill>
            <a:blip r:embed="rId12"/>
            <a:stretch>
              <a:fillRect/>
            </a:stretch>
          </p:blipFill>
          <p:spPr>
            <a:xfrm>
              <a:off x="2508795" y="3425689"/>
              <a:ext cx="425608" cy="284446"/>
            </a:xfrm>
            <a:prstGeom prst="rect">
              <a:avLst/>
            </a:prstGeom>
          </p:spPr>
        </p:pic>
        <p:sp>
          <p:nvSpPr>
            <p:cNvPr id="462" name="TextBox 461"/>
            <p:cNvSpPr txBox="1"/>
            <p:nvPr/>
          </p:nvSpPr>
          <p:spPr>
            <a:xfrm>
              <a:off x="1866129" y="3978237"/>
              <a:ext cx="1701676" cy="584775"/>
            </a:xfrm>
            <a:prstGeom prst="rect">
              <a:avLst/>
            </a:prstGeom>
            <a:noFill/>
          </p:spPr>
          <p:txBody>
            <a:bodyPr wrap="square" rtlCol="0">
              <a:spAutoFit/>
            </a:bodyPr>
            <a:lstStyle/>
            <a:p>
              <a:pPr algn="ctr"/>
              <a:r>
                <a:rPr lang="en-US" sz="1600" dirty="0" smtClean="0">
                  <a:solidFill>
                    <a:srgbClr val="404040"/>
                  </a:solidFill>
                </a:rPr>
                <a:t>Azure</a:t>
              </a:r>
            </a:p>
            <a:p>
              <a:pPr algn="ctr"/>
              <a:r>
                <a:rPr lang="en-US" sz="1600" dirty="0" smtClean="0">
                  <a:solidFill>
                    <a:srgbClr val="404040"/>
                  </a:solidFill>
                </a:rPr>
                <a:t>Load-Balancer</a:t>
              </a:r>
              <a:endParaRPr lang="en-US" sz="1600" dirty="0">
                <a:solidFill>
                  <a:srgbClr val="404040"/>
                </a:solidFill>
              </a:endParaRPr>
            </a:p>
          </p:txBody>
        </p:sp>
        <p:sp>
          <p:nvSpPr>
            <p:cNvPr id="463" name="AutoShape 3"/>
            <p:cNvSpPr>
              <a:spLocks noChangeAspect="1" noChangeArrowheads="1" noTextEdit="1"/>
            </p:cNvSpPr>
            <p:nvPr/>
          </p:nvSpPr>
          <p:spPr bwMode="auto">
            <a:xfrm>
              <a:off x="2141538" y="3203575"/>
              <a:ext cx="114776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4" name="Freeform 5"/>
            <p:cNvSpPr>
              <a:spLocks/>
            </p:cNvSpPr>
            <p:nvPr/>
          </p:nvSpPr>
          <p:spPr bwMode="auto">
            <a:xfrm>
              <a:off x="2935288" y="3228975"/>
              <a:ext cx="336550" cy="696913"/>
            </a:xfrm>
            <a:custGeom>
              <a:avLst/>
              <a:gdLst>
                <a:gd name="T0" fmla="*/ 212 w 212"/>
                <a:gd name="T1" fmla="*/ 220 h 439"/>
                <a:gd name="T2" fmla="*/ 170 w 212"/>
                <a:gd name="T3" fmla="*/ 171 h 439"/>
                <a:gd name="T4" fmla="*/ 23 w 212"/>
                <a:gd name="T5" fmla="*/ 0 h 439"/>
                <a:gd name="T6" fmla="*/ 0 w 212"/>
                <a:gd name="T7" fmla="*/ 28 h 439"/>
                <a:gd name="T8" fmla="*/ 164 w 212"/>
                <a:gd name="T9" fmla="*/ 220 h 439"/>
                <a:gd name="T10" fmla="*/ 0 w 212"/>
                <a:gd name="T11" fmla="*/ 412 h 439"/>
                <a:gd name="T12" fmla="*/ 23 w 212"/>
                <a:gd name="T13" fmla="*/ 439 h 439"/>
                <a:gd name="T14" fmla="*/ 170 w 212"/>
                <a:gd name="T15" fmla="*/ 270 h 439"/>
                <a:gd name="T16" fmla="*/ 212 w 212"/>
                <a:gd name="T17" fmla="*/ 2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439">
                  <a:moveTo>
                    <a:pt x="212" y="220"/>
                  </a:moveTo>
                  <a:lnTo>
                    <a:pt x="170" y="171"/>
                  </a:lnTo>
                  <a:lnTo>
                    <a:pt x="23" y="0"/>
                  </a:lnTo>
                  <a:lnTo>
                    <a:pt x="0" y="28"/>
                  </a:lnTo>
                  <a:lnTo>
                    <a:pt x="164" y="220"/>
                  </a:lnTo>
                  <a:lnTo>
                    <a:pt x="0" y="412"/>
                  </a:lnTo>
                  <a:lnTo>
                    <a:pt x="23" y="439"/>
                  </a:lnTo>
                  <a:lnTo>
                    <a:pt x="170" y="270"/>
                  </a:lnTo>
                  <a:lnTo>
                    <a:pt x="212" y="220"/>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465" name="Freeform 6"/>
            <p:cNvSpPr>
              <a:spLocks/>
            </p:cNvSpPr>
            <p:nvPr/>
          </p:nvSpPr>
          <p:spPr bwMode="auto">
            <a:xfrm>
              <a:off x="2166938" y="3228975"/>
              <a:ext cx="336550" cy="696913"/>
            </a:xfrm>
            <a:custGeom>
              <a:avLst/>
              <a:gdLst>
                <a:gd name="T0" fmla="*/ 0 w 212"/>
                <a:gd name="T1" fmla="*/ 220 h 439"/>
                <a:gd name="T2" fmla="*/ 43 w 212"/>
                <a:gd name="T3" fmla="*/ 171 h 439"/>
                <a:gd name="T4" fmla="*/ 189 w 212"/>
                <a:gd name="T5" fmla="*/ 0 h 439"/>
                <a:gd name="T6" fmla="*/ 212 w 212"/>
                <a:gd name="T7" fmla="*/ 28 h 439"/>
                <a:gd name="T8" fmla="*/ 48 w 212"/>
                <a:gd name="T9" fmla="*/ 220 h 439"/>
                <a:gd name="T10" fmla="*/ 212 w 212"/>
                <a:gd name="T11" fmla="*/ 412 h 439"/>
                <a:gd name="T12" fmla="*/ 189 w 212"/>
                <a:gd name="T13" fmla="*/ 439 h 439"/>
                <a:gd name="T14" fmla="*/ 43 w 212"/>
                <a:gd name="T15" fmla="*/ 270 h 439"/>
                <a:gd name="T16" fmla="*/ 0 w 212"/>
                <a:gd name="T17" fmla="*/ 2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439">
                  <a:moveTo>
                    <a:pt x="0" y="220"/>
                  </a:moveTo>
                  <a:lnTo>
                    <a:pt x="43" y="171"/>
                  </a:lnTo>
                  <a:lnTo>
                    <a:pt x="189" y="0"/>
                  </a:lnTo>
                  <a:lnTo>
                    <a:pt x="212" y="28"/>
                  </a:lnTo>
                  <a:lnTo>
                    <a:pt x="48" y="220"/>
                  </a:lnTo>
                  <a:lnTo>
                    <a:pt x="212" y="412"/>
                  </a:lnTo>
                  <a:lnTo>
                    <a:pt x="189" y="439"/>
                  </a:lnTo>
                  <a:lnTo>
                    <a:pt x="43" y="270"/>
                  </a:lnTo>
                  <a:lnTo>
                    <a:pt x="0" y="220"/>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grpSp>
        <p:nvGrpSpPr>
          <p:cNvPr id="469" name="Group 468"/>
          <p:cNvGrpSpPr/>
          <p:nvPr/>
        </p:nvGrpSpPr>
        <p:grpSpPr>
          <a:xfrm>
            <a:off x="5861708" y="1987643"/>
            <a:ext cx="3633761" cy="3735122"/>
            <a:chOff x="5861708" y="1987643"/>
            <a:chExt cx="3633761" cy="3735122"/>
          </a:xfrm>
        </p:grpSpPr>
        <p:grpSp>
          <p:nvGrpSpPr>
            <p:cNvPr id="470" name="Distribution Grid"/>
            <p:cNvGrpSpPr/>
            <p:nvPr/>
          </p:nvGrpSpPr>
          <p:grpSpPr>
            <a:xfrm>
              <a:off x="5861708" y="1987643"/>
              <a:ext cx="3633761" cy="3735122"/>
              <a:chOff x="409476" y="155311"/>
              <a:chExt cx="4811412" cy="4945623"/>
            </a:xfrm>
          </p:grpSpPr>
          <p:sp>
            <p:nvSpPr>
              <p:cNvPr id="478" name="Hexagon 477"/>
              <p:cNvSpPr>
                <a:spLocks noChangeAspect="1"/>
              </p:cNvSpPr>
              <p:nvPr/>
            </p:nvSpPr>
            <p:spPr bwMode="auto">
              <a:xfrm>
                <a:off x="1905000" y="1831713"/>
                <a:ext cx="1820364" cy="1592819"/>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79" name="Hexagon 478"/>
              <p:cNvSpPr>
                <a:spLocks noChangeAspect="1"/>
              </p:cNvSpPr>
              <p:nvPr/>
            </p:nvSpPr>
            <p:spPr bwMode="auto">
              <a:xfrm>
                <a:off x="1905000" y="3508115"/>
                <a:ext cx="1820364" cy="1592819"/>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0" name="Hexagon 479"/>
              <p:cNvSpPr>
                <a:spLocks noChangeAspect="1"/>
              </p:cNvSpPr>
              <p:nvPr/>
            </p:nvSpPr>
            <p:spPr bwMode="auto">
              <a:xfrm>
                <a:off x="1905000" y="155311"/>
                <a:ext cx="1820364" cy="1592819"/>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1" name="Hexagon 480"/>
              <p:cNvSpPr>
                <a:spLocks noChangeAspect="1"/>
              </p:cNvSpPr>
              <p:nvPr/>
            </p:nvSpPr>
            <p:spPr bwMode="auto">
              <a:xfrm>
                <a:off x="409476" y="2670688"/>
                <a:ext cx="1820364" cy="1592819"/>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2" name="Hexagon 481"/>
              <p:cNvSpPr>
                <a:spLocks noChangeAspect="1"/>
              </p:cNvSpPr>
              <p:nvPr/>
            </p:nvSpPr>
            <p:spPr bwMode="auto">
              <a:xfrm>
                <a:off x="409476" y="994286"/>
                <a:ext cx="1820364" cy="1592819"/>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3" name="Hexagon 482"/>
              <p:cNvSpPr>
                <a:spLocks noChangeAspect="1"/>
              </p:cNvSpPr>
              <p:nvPr/>
            </p:nvSpPr>
            <p:spPr bwMode="auto">
              <a:xfrm>
                <a:off x="3400524" y="2670688"/>
                <a:ext cx="1820364" cy="1592819"/>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4" name="Hexagon 483"/>
              <p:cNvSpPr>
                <a:spLocks noChangeAspect="1"/>
              </p:cNvSpPr>
              <p:nvPr/>
            </p:nvSpPr>
            <p:spPr bwMode="auto">
              <a:xfrm>
                <a:off x="3400524" y="994286"/>
                <a:ext cx="1820364" cy="1592819"/>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pic>
          <p:nvPicPr>
            <p:cNvPr id="471" name="Picture 470"/>
            <p:cNvPicPr>
              <a:picLocks noChangeAspect="1"/>
            </p:cNvPicPr>
            <p:nvPr/>
          </p:nvPicPr>
          <p:blipFill>
            <a:blip r:embed="rId13"/>
            <a:stretch>
              <a:fillRect/>
            </a:stretch>
          </p:blipFill>
          <p:spPr>
            <a:xfrm>
              <a:off x="6260925" y="2985325"/>
              <a:ext cx="576373" cy="474843"/>
            </a:xfrm>
            <a:prstGeom prst="rect">
              <a:avLst/>
            </a:prstGeom>
          </p:spPr>
        </p:pic>
        <p:pic>
          <p:nvPicPr>
            <p:cNvPr id="472" name="Picture 471"/>
            <p:cNvPicPr>
              <a:picLocks noChangeAspect="1"/>
            </p:cNvPicPr>
            <p:nvPr/>
          </p:nvPicPr>
          <p:blipFill>
            <a:blip r:embed="rId13"/>
            <a:stretch>
              <a:fillRect/>
            </a:stretch>
          </p:blipFill>
          <p:spPr>
            <a:xfrm>
              <a:off x="7383688" y="2357405"/>
              <a:ext cx="576373" cy="474843"/>
            </a:xfrm>
            <a:prstGeom prst="rect">
              <a:avLst/>
            </a:prstGeom>
          </p:spPr>
        </p:pic>
        <p:pic>
          <p:nvPicPr>
            <p:cNvPr id="473" name="Picture 472"/>
            <p:cNvPicPr>
              <a:picLocks noChangeAspect="1"/>
            </p:cNvPicPr>
            <p:nvPr/>
          </p:nvPicPr>
          <p:blipFill>
            <a:blip r:embed="rId13"/>
            <a:stretch>
              <a:fillRect/>
            </a:stretch>
          </p:blipFill>
          <p:spPr>
            <a:xfrm>
              <a:off x="6262377" y="4251407"/>
              <a:ext cx="576373" cy="474843"/>
            </a:xfrm>
            <a:prstGeom prst="rect">
              <a:avLst/>
            </a:prstGeom>
          </p:spPr>
        </p:pic>
        <p:pic>
          <p:nvPicPr>
            <p:cNvPr id="474" name="Picture 473"/>
            <p:cNvPicPr>
              <a:picLocks noChangeAspect="1"/>
            </p:cNvPicPr>
            <p:nvPr/>
          </p:nvPicPr>
          <p:blipFill>
            <a:blip r:embed="rId13"/>
            <a:stretch>
              <a:fillRect/>
            </a:stretch>
          </p:blipFill>
          <p:spPr>
            <a:xfrm>
              <a:off x="8519878" y="2985324"/>
              <a:ext cx="576373" cy="474843"/>
            </a:xfrm>
            <a:prstGeom prst="rect">
              <a:avLst/>
            </a:prstGeom>
          </p:spPr>
        </p:pic>
        <p:pic>
          <p:nvPicPr>
            <p:cNvPr id="475" name="Picture 474"/>
            <p:cNvPicPr>
              <a:picLocks noChangeAspect="1"/>
            </p:cNvPicPr>
            <p:nvPr/>
          </p:nvPicPr>
          <p:blipFill>
            <a:blip r:embed="rId13"/>
            <a:stretch>
              <a:fillRect/>
            </a:stretch>
          </p:blipFill>
          <p:spPr>
            <a:xfrm>
              <a:off x="8519878" y="4251406"/>
              <a:ext cx="576373" cy="474843"/>
            </a:xfrm>
            <a:prstGeom prst="rect">
              <a:avLst/>
            </a:prstGeom>
          </p:spPr>
        </p:pic>
        <p:pic>
          <p:nvPicPr>
            <p:cNvPr id="476" name="Picture 475"/>
            <p:cNvPicPr>
              <a:picLocks noChangeAspect="1"/>
            </p:cNvPicPr>
            <p:nvPr/>
          </p:nvPicPr>
          <p:blipFill>
            <a:blip r:embed="rId13"/>
            <a:stretch>
              <a:fillRect/>
            </a:stretch>
          </p:blipFill>
          <p:spPr>
            <a:xfrm>
              <a:off x="7383687" y="4883864"/>
              <a:ext cx="576373" cy="474843"/>
            </a:xfrm>
            <a:prstGeom prst="rect">
              <a:avLst/>
            </a:prstGeom>
          </p:spPr>
        </p:pic>
        <p:pic>
          <p:nvPicPr>
            <p:cNvPr id="477" name="Picture 476"/>
            <p:cNvPicPr>
              <a:picLocks noChangeAspect="1"/>
            </p:cNvPicPr>
            <p:nvPr/>
          </p:nvPicPr>
          <p:blipFill>
            <a:blip r:embed="rId13"/>
            <a:stretch>
              <a:fillRect/>
            </a:stretch>
          </p:blipFill>
          <p:spPr>
            <a:xfrm>
              <a:off x="7390402" y="3617781"/>
              <a:ext cx="576373" cy="474843"/>
            </a:xfrm>
            <a:prstGeom prst="rect">
              <a:avLst/>
            </a:prstGeom>
          </p:spPr>
        </p:pic>
      </p:grpSp>
      <p:grpSp>
        <p:nvGrpSpPr>
          <p:cNvPr id="347" name="Group 346"/>
          <p:cNvGrpSpPr/>
          <p:nvPr/>
        </p:nvGrpSpPr>
        <p:grpSpPr>
          <a:xfrm>
            <a:off x="3416949" y="1394166"/>
            <a:ext cx="8747254" cy="5202060"/>
            <a:chOff x="3416949" y="1394166"/>
            <a:chExt cx="8747254" cy="5202060"/>
          </a:xfrm>
        </p:grpSpPr>
        <p:sp>
          <p:nvSpPr>
            <p:cNvPr id="348" name="Rectangle 347"/>
            <p:cNvSpPr/>
            <p:nvPr/>
          </p:nvSpPr>
          <p:spPr>
            <a:xfrm>
              <a:off x="3416949" y="1394166"/>
              <a:ext cx="8747254" cy="5202060"/>
            </a:xfrm>
            <a:prstGeom prst="rect">
              <a:avLst/>
            </a:prstGeom>
            <a:gradFill>
              <a:gsLst>
                <a:gs pos="11000">
                  <a:srgbClr val="404040"/>
                </a:gs>
                <a:gs pos="23000">
                  <a:srgbClr val="404040">
                    <a:alpha val="90000"/>
                  </a:srgbClr>
                </a:gs>
                <a:gs pos="41000">
                  <a:srgbClr val="404040">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pic>
          <p:nvPicPr>
            <p:cNvPr id="349" name="Picture 3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65385" y="6136619"/>
              <a:ext cx="1826348" cy="262295"/>
            </a:xfrm>
            <a:prstGeom prst="rect">
              <a:avLst/>
            </a:prstGeom>
          </p:spPr>
        </p:pic>
        <p:grpSp>
          <p:nvGrpSpPr>
            <p:cNvPr id="350" name="Group 349"/>
            <p:cNvGrpSpPr/>
            <p:nvPr/>
          </p:nvGrpSpPr>
          <p:grpSpPr>
            <a:xfrm>
              <a:off x="7234091" y="3502991"/>
              <a:ext cx="856776" cy="793124"/>
              <a:chOff x="7092025" y="3640987"/>
              <a:chExt cx="840053" cy="777643"/>
            </a:xfrm>
          </p:grpSpPr>
          <p:pic>
            <p:nvPicPr>
              <p:cNvPr id="379" name="Picture 3" descr="C:\Users\hsomu\Pictures\DVD_Art_Sept-2-2010\Artwork_Imagery\Icons - Illustrations\_ WINDOWS SERVER ICONS\Hardware\Hardware processor chip cpu.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2025" y="3640987"/>
                <a:ext cx="840053" cy="358516"/>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4" descr="C:\Users\hsomu\Pictures\DVD_Art_Sept-2-2010\Artwork_Imagery\Icons - Illustrations\_ WINDOWS SERVER ICONS\Hardware\RAM Memory chip.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42584" y="4005682"/>
                <a:ext cx="702958" cy="412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1" name="Group 350"/>
            <p:cNvGrpSpPr/>
            <p:nvPr/>
          </p:nvGrpSpPr>
          <p:grpSpPr>
            <a:xfrm>
              <a:off x="8324816" y="4076519"/>
              <a:ext cx="856776" cy="793124"/>
              <a:chOff x="7092025" y="3640987"/>
              <a:chExt cx="840053" cy="777643"/>
            </a:xfrm>
          </p:grpSpPr>
          <p:pic>
            <p:nvPicPr>
              <p:cNvPr id="377" name="Picture 3" descr="C:\Users\hsomu\Pictures\DVD_Art_Sept-2-2010\Artwork_Imagery\Icons - Illustrations\_ WINDOWS SERVER ICONS\Hardware\Hardware processor chip cpu.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2025" y="3640987"/>
                <a:ext cx="840053" cy="358516"/>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4" descr="C:\Users\hsomu\Pictures\DVD_Art_Sept-2-2010\Artwork_Imagery\Icons - Illustrations\_ WINDOWS SERVER ICONS\Hardware\RAM Memory chip.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42584" y="4005682"/>
                <a:ext cx="702958" cy="412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2" name="Group 351"/>
            <p:cNvGrpSpPr/>
            <p:nvPr/>
          </p:nvGrpSpPr>
          <p:grpSpPr>
            <a:xfrm>
              <a:off x="7205056" y="4637992"/>
              <a:ext cx="856776" cy="793124"/>
              <a:chOff x="7092025" y="3640987"/>
              <a:chExt cx="840053" cy="777643"/>
            </a:xfrm>
          </p:grpSpPr>
          <p:pic>
            <p:nvPicPr>
              <p:cNvPr id="375" name="Picture 3" descr="C:\Users\hsomu\Pictures\DVD_Art_Sept-2-2010\Artwork_Imagery\Icons - Illustrations\_ WINDOWS SERVER ICONS\Hardware\Hardware processor chip cpu.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2025" y="3640987"/>
                <a:ext cx="840053" cy="358516"/>
              </a:xfrm>
              <a:prstGeom prst="rect">
                <a:avLst/>
              </a:prstGeom>
              <a:noFill/>
              <a:extLst>
                <a:ext uri="{909E8E84-426E-40DD-AFC4-6F175D3DCCD1}">
                  <a14:hiddenFill xmlns:a14="http://schemas.microsoft.com/office/drawing/2010/main">
                    <a:solidFill>
                      <a:srgbClr val="FFFFFF"/>
                    </a:solidFill>
                  </a14:hiddenFill>
                </a:ext>
              </a:extLst>
            </p:spPr>
          </p:pic>
          <p:pic>
            <p:nvPicPr>
              <p:cNvPr id="376" name="Picture 4" descr="C:\Users\hsomu\Pictures\DVD_Art_Sept-2-2010\Artwork_Imagery\Icons - Illustrations\_ WINDOWS SERVER ICONS\Hardware\RAM Memory chip.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42584" y="4005682"/>
                <a:ext cx="702958" cy="412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3" name="Group 352"/>
            <p:cNvGrpSpPr/>
            <p:nvPr/>
          </p:nvGrpSpPr>
          <p:grpSpPr>
            <a:xfrm>
              <a:off x="6146676" y="4068018"/>
              <a:ext cx="856776" cy="793124"/>
              <a:chOff x="7092025" y="3640987"/>
              <a:chExt cx="840053" cy="777643"/>
            </a:xfrm>
          </p:grpSpPr>
          <p:pic>
            <p:nvPicPr>
              <p:cNvPr id="373" name="Picture 3" descr="C:\Users\hsomu\Pictures\DVD_Art_Sept-2-2010\Artwork_Imagery\Icons - Illustrations\_ WINDOWS SERVER ICONS\Hardware\Hardware processor chip cpu.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2025" y="3640987"/>
                <a:ext cx="840053" cy="358516"/>
              </a:xfrm>
              <a:prstGeom prst="rect">
                <a:avLst/>
              </a:prstGeom>
              <a:noFill/>
              <a:extLst>
                <a:ext uri="{909E8E84-426E-40DD-AFC4-6F175D3DCCD1}">
                  <a14:hiddenFill xmlns:a14="http://schemas.microsoft.com/office/drawing/2010/main">
                    <a:solidFill>
                      <a:srgbClr val="FFFFFF"/>
                    </a:solidFill>
                  </a14:hiddenFill>
                </a:ext>
              </a:extLst>
            </p:spPr>
          </p:pic>
          <p:pic>
            <p:nvPicPr>
              <p:cNvPr id="374" name="Picture 4" descr="C:\Users\hsomu\Pictures\DVD_Art_Sept-2-2010\Artwork_Imagery\Icons - Illustrations\_ WINDOWS SERVER ICONS\Hardware\RAM Memory chip.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42584" y="4005682"/>
                <a:ext cx="702958" cy="412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4" name="Group 353"/>
            <p:cNvGrpSpPr/>
            <p:nvPr/>
          </p:nvGrpSpPr>
          <p:grpSpPr>
            <a:xfrm>
              <a:off x="8389610" y="2869056"/>
              <a:ext cx="856776" cy="793124"/>
              <a:chOff x="7092025" y="3640987"/>
              <a:chExt cx="840053" cy="777643"/>
            </a:xfrm>
          </p:grpSpPr>
          <p:pic>
            <p:nvPicPr>
              <p:cNvPr id="371" name="Picture 3" descr="C:\Users\hsomu\Pictures\DVD_Art_Sept-2-2010\Artwork_Imagery\Icons - Illustrations\_ WINDOWS SERVER ICONS\Hardware\Hardware processor chip cpu.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2025" y="3640987"/>
                <a:ext cx="840053" cy="358516"/>
              </a:xfrm>
              <a:prstGeom prst="rect">
                <a:avLst/>
              </a:prstGeom>
              <a:noFill/>
              <a:extLst>
                <a:ext uri="{909E8E84-426E-40DD-AFC4-6F175D3DCCD1}">
                  <a14:hiddenFill xmlns:a14="http://schemas.microsoft.com/office/drawing/2010/main">
                    <a:solidFill>
                      <a:srgbClr val="FFFFFF"/>
                    </a:solidFill>
                  </a14:hiddenFill>
                </a:ext>
              </a:extLst>
            </p:spPr>
          </p:pic>
          <p:pic>
            <p:nvPicPr>
              <p:cNvPr id="372" name="Picture 4" descr="C:\Users\hsomu\Pictures\DVD_Art_Sept-2-2010\Artwork_Imagery\Icons - Illustrations\_ WINDOWS SERVER ICONS\Hardware\RAM Memory chip.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42584" y="4005682"/>
                <a:ext cx="702958" cy="412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5" name="Group 354"/>
            <p:cNvGrpSpPr/>
            <p:nvPr/>
          </p:nvGrpSpPr>
          <p:grpSpPr>
            <a:xfrm>
              <a:off x="6117957" y="2832194"/>
              <a:ext cx="856776" cy="793124"/>
              <a:chOff x="7092025" y="3640987"/>
              <a:chExt cx="840053" cy="777643"/>
            </a:xfrm>
          </p:grpSpPr>
          <p:pic>
            <p:nvPicPr>
              <p:cNvPr id="369" name="Picture 3" descr="C:\Users\hsomu\Pictures\DVD_Art_Sept-2-2010\Artwork_Imagery\Icons - Illustrations\_ WINDOWS SERVER ICONS\Hardware\Hardware processor chip cpu.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2025" y="3640987"/>
                <a:ext cx="840053" cy="358516"/>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4" descr="C:\Users\hsomu\Pictures\DVD_Art_Sept-2-2010\Artwork_Imagery\Icons - Illustrations\_ WINDOWS SERVER ICONS\Hardware\RAM Memory chip.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42584" y="4005682"/>
                <a:ext cx="702958" cy="412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6" name="Group 355"/>
            <p:cNvGrpSpPr/>
            <p:nvPr/>
          </p:nvGrpSpPr>
          <p:grpSpPr>
            <a:xfrm>
              <a:off x="7223883" y="2288724"/>
              <a:ext cx="856776" cy="793124"/>
              <a:chOff x="7092025" y="3640987"/>
              <a:chExt cx="840053" cy="777643"/>
            </a:xfrm>
          </p:grpSpPr>
          <p:pic>
            <p:nvPicPr>
              <p:cNvPr id="367" name="Picture 3" descr="C:\Users\hsomu\Pictures\DVD_Art_Sept-2-2010\Artwork_Imagery\Icons - Illustrations\_ WINDOWS SERVER ICONS\Hardware\Hardware processor chip cpu.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2025" y="3640987"/>
                <a:ext cx="840053" cy="358516"/>
              </a:xfrm>
              <a:prstGeom prst="rect">
                <a:avLst/>
              </a:prstGeom>
              <a:noFill/>
              <a:extLst>
                <a:ext uri="{909E8E84-426E-40DD-AFC4-6F175D3DCCD1}">
                  <a14:hiddenFill xmlns:a14="http://schemas.microsoft.com/office/drawing/2010/main">
                    <a:solidFill>
                      <a:srgbClr val="FFFFFF"/>
                    </a:solidFill>
                  </a14:hiddenFill>
                </a:ext>
              </a:extLst>
            </p:spPr>
          </p:pic>
          <p:pic>
            <p:nvPicPr>
              <p:cNvPr id="368" name="Picture 4" descr="C:\Users\hsomu\Pictures\DVD_Art_Sept-2-2010\Artwork_Imagery\Icons - Illustrations\_ WINDOWS SERVER ICONS\Hardware\RAM Memory chip.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42584" y="4005682"/>
                <a:ext cx="702958" cy="4129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7" name="Distribution Grid"/>
            <p:cNvGrpSpPr/>
            <p:nvPr/>
          </p:nvGrpSpPr>
          <p:grpSpPr>
            <a:xfrm>
              <a:off x="5863116" y="1991182"/>
              <a:ext cx="3633761" cy="3735122"/>
              <a:chOff x="409476" y="155311"/>
              <a:chExt cx="4811412" cy="4945623"/>
            </a:xfrm>
          </p:grpSpPr>
          <p:sp>
            <p:nvSpPr>
              <p:cNvPr id="360" name="Hexagon 359"/>
              <p:cNvSpPr>
                <a:spLocks noChangeAspect="1"/>
              </p:cNvSpPr>
              <p:nvPr/>
            </p:nvSpPr>
            <p:spPr bwMode="auto">
              <a:xfrm>
                <a:off x="1905000" y="1831713"/>
                <a:ext cx="1820364" cy="1592819"/>
              </a:xfrm>
              <a:prstGeom prst="hexagon">
                <a:avLst/>
              </a:prstGeom>
              <a:noFill/>
              <a:ln w="12700">
                <a:solidFill>
                  <a:schemeClr val="bg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361" name="Hexagon 360"/>
              <p:cNvSpPr>
                <a:spLocks noChangeAspect="1"/>
              </p:cNvSpPr>
              <p:nvPr/>
            </p:nvSpPr>
            <p:spPr bwMode="auto">
              <a:xfrm>
                <a:off x="1905000" y="3508115"/>
                <a:ext cx="1820364" cy="1592819"/>
              </a:xfrm>
              <a:prstGeom prst="hexagon">
                <a:avLst/>
              </a:prstGeom>
              <a:noFill/>
              <a:ln w="12700">
                <a:solidFill>
                  <a:schemeClr val="bg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362" name="Hexagon 361"/>
              <p:cNvSpPr>
                <a:spLocks noChangeAspect="1"/>
              </p:cNvSpPr>
              <p:nvPr/>
            </p:nvSpPr>
            <p:spPr bwMode="auto">
              <a:xfrm>
                <a:off x="1905000" y="155311"/>
                <a:ext cx="1820364" cy="1592819"/>
              </a:xfrm>
              <a:prstGeom prst="hexagon">
                <a:avLst/>
              </a:prstGeom>
              <a:noFill/>
              <a:ln w="12700">
                <a:solidFill>
                  <a:schemeClr val="bg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363" name="Hexagon 362"/>
              <p:cNvSpPr>
                <a:spLocks noChangeAspect="1"/>
              </p:cNvSpPr>
              <p:nvPr/>
            </p:nvSpPr>
            <p:spPr bwMode="auto">
              <a:xfrm>
                <a:off x="409476" y="2670688"/>
                <a:ext cx="1820364" cy="1592819"/>
              </a:xfrm>
              <a:prstGeom prst="hexagon">
                <a:avLst/>
              </a:prstGeom>
              <a:noFill/>
              <a:ln w="12700">
                <a:solidFill>
                  <a:schemeClr val="bg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364" name="Hexagon 363"/>
              <p:cNvSpPr>
                <a:spLocks noChangeAspect="1"/>
              </p:cNvSpPr>
              <p:nvPr/>
            </p:nvSpPr>
            <p:spPr bwMode="auto">
              <a:xfrm>
                <a:off x="409476" y="994286"/>
                <a:ext cx="1820364" cy="1592819"/>
              </a:xfrm>
              <a:prstGeom prst="hexagon">
                <a:avLst/>
              </a:prstGeom>
              <a:noFill/>
              <a:ln w="12700">
                <a:solidFill>
                  <a:schemeClr val="bg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365" name="Hexagon 364"/>
              <p:cNvSpPr>
                <a:spLocks noChangeAspect="1"/>
              </p:cNvSpPr>
              <p:nvPr/>
            </p:nvSpPr>
            <p:spPr bwMode="auto">
              <a:xfrm>
                <a:off x="3400524" y="2670688"/>
                <a:ext cx="1820364" cy="1592819"/>
              </a:xfrm>
              <a:prstGeom prst="hexagon">
                <a:avLst/>
              </a:prstGeom>
              <a:noFill/>
              <a:ln w="12700">
                <a:solidFill>
                  <a:schemeClr val="bg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366" name="Hexagon 365"/>
              <p:cNvSpPr>
                <a:spLocks noChangeAspect="1"/>
              </p:cNvSpPr>
              <p:nvPr/>
            </p:nvSpPr>
            <p:spPr bwMode="auto">
              <a:xfrm>
                <a:off x="3400524" y="994286"/>
                <a:ext cx="1820364" cy="1592819"/>
              </a:xfrm>
              <a:prstGeom prst="hexagon">
                <a:avLst/>
              </a:prstGeom>
              <a:noFill/>
              <a:ln w="12700">
                <a:solidFill>
                  <a:schemeClr val="bg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pic>
          <p:nvPicPr>
            <p:cNvPr id="358" name="Picture 5" descr="C:\Users\hsomu\Pictures\DVD_Art_Sept-2-2010\Artwork_Imagery\Icons - Illustrations\_ WINDOWS SERVER ICONS\Hardware\Plug Ethernet Cat-5 wired high speed broadband.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5515" y="3588701"/>
              <a:ext cx="1077625" cy="626129"/>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6" descr="C:\Users\hsomu\Pictures\DVD_Art_Sept-2-2010\Artwork_Imagery\Icons - Illustrations\_ WINDOWS SERVER ICONS\Hardware\Hard  Drive storage.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50114" y="3588701"/>
              <a:ext cx="1001236" cy="4775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50743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p>
            <a:r>
              <a:rPr lang="en-US" b="1" dirty="0" smtClean="0">
                <a:solidFill>
                  <a:schemeClr val="accent5"/>
                </a:solidFill>
              </a:rPr>
              <a:t>Problem:</a:t>
            </a:r>
            <a:r>
              <a:rPr lang="en-US" dirty="0" smtClean="0">
                <a:solidFill>
                  <a:schemeClr val="accent5"/>
                </a:solidFill>
              </a:rPr>
              <a:t> </a:t>
            </a:r>
            <a:r>
              <a:rPr lang="en-US" dirty="0" smtClean="0"/>
              <a:t>concurrency is hard*</a:t>
            </a:r>
            <a:br>
              <a:rPr lang="en-US" dirty="0" smtClean="0"/>
            </a:br>
            <a:r>
              <a:rPr lang="en-US" sz="2800" dirty="0" smtClean="0"/>
              <a:t>Distribution, high throughput and low-latency make it even harder</a:t>
            </a:r>
            <a:endParaRPr lang="en-US" sz="2800" dirty="0"/>
          </a:p>
        </p:txBody>
      </p:sp>
      <p:sp>
        <p:nvSpPr>
          <p:cNvPr id="5" name="Rectangle 4"/>
          <p:cNvSpPr/>
          <p:nvPr/>
        </p:nvSpPr>
        <p:spPr>
          <a:xfrm>
            <a:off x="2377799" y="6419734"/>
            <a:ext cx="9875411" cy="338554"/>
          </a:xfrm>
          <a:prstGeom prst="rect">
            <a:avLst/>
          </a:prstGeom>
        </p:spPr>
        <p:txBody>
          <a:bodyPr wrap="square">
            <a:spAutoFit/>
          </a:bodyPr>
          <a:lstStyle/>
          <a:p>
            <a:r>
              <a:rPr lang="en-US" sz="1600" dirty="0">
                <a:solidFill>
                  <a:srgbClr val="404040"/>
                </a:solidFill>
              </a:rPr>
              <a:t>*Correctness, </a:t>
            </a:r>
            <a:r>
              <a:rPr lang="en-US" sz="1600" dirty="0" smtClean="0">
                <a:solidFill>
                  <a:srgbClr val="404040"/>
                </a:solidFill>
              </a:rPr>
              <a:t>performance </a:t>
            </a:r>
            <a:r>
              <a:rPr lang="en-US" sz="1600" dirty="0">
                <a:solidFill>
                  <a:srgbClr val="404040"/>
                </a:solidFill>
              </a:rPr>
              <a:t>and </a:t>
            </a:r>
            <a:r>
              <a:rPr lang="en-US" sz="1600" dirty="0" smtClean="0">
                <a:solidFill>
                  <a:srgbClr val="404040"/>
                </a:solidFill>
              </a:rPr>
              <a:t>robustness </a:t>
            </a:r>
            <a:r>
              <a:rPr lang="en-US" sz="1600" dirty="0">
                <a:solidFill>
                  <a:srgbClr val="404040"/>
                </a:solidFill>
              </a:rPr>
              <a:t>are </a:t>
            </a:r>
            <a:r>
              <a:rPr lang="en-US" sz="1600" dirty="0" smtClean="0">
                <a:solidFill>
                  <a:srgbClr val="404040"/>
                </a:solidFill>
              </a:rPr>
              <a:t>difficult to achieve </a:t>
            </a:r>
            <a:r>
              <a:rPr lang="en-US" sz="1600" dirty="0">
                <a:solidFill>
                  <a:srgbClr val="404040"/>
                </a:solidFill>
              </a:rPr>
              <a:t>in the face of </a:t>
            </a:r>
            <a:r>
              <a:rPr lang="en-US" sz="1600" dirty="0" smtClean="0">
                <a:solidFill>
                  <a:srgbClr val="404040"/>
                </a:solidFill>
              </a:rPr>
              <a:t>concurrency</a:t>
            </a:r>
            <a:endParaRPr lang="en-US" sz="1600" dirty="0">
              <a:solidFill>
                <a:srgbClr val="404040"/>
              </a:solidFill>
            </a:endParaRPr>
          </a:p>
        </p:txBody>
      </p:sp>
    </p:spTree>
    <p:extLst>
      <p:ext uri="{BB962C8B-B14F-4D97-AF65-F5344CB8AC3E}">
        <p14:creationId xmlns:p14="http://schemas.microsoft.com/office/powerpoint/2010/main" val="3471923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564527"/>
            <a:ext cx="11887200" cy="2419124"/>
          </a:xfrm>
        </p:spPr>
        <p:txBody>
          <a:bodyPr/>
          <a:lstStyle/>
          <a:p>
            <a:pPr marL="365760">
              <a:spcBef>
                <a:spcPts val="1200"/>
              </a:spcBef>
            </a:pPr>
            <a:r>
              <a:rPr lang="en-US" sz="3200" dirty="0" smtClean="0"/>
              <a:t>Mathematical theory of computation</a:t>
            </a:r>
          </a:p>
          <a:p>
            <a:pPr marL="365760">
              <a:spcBef>
                <a:spcPts val="1200"/>
              </a:spcBef>
            </a:pPr>
            <a:r>
              <a:rPr lang="en-US" sz="3200" dirty="0" smtClean="0"/>
              <a:t>Introduced in 1973 by Hewitt, Bishop, and </a:t>
            </a:r>
            <a:r>
              <a:rPr lang="en-US" sz="3200" dirty="0" err="1" smtClean="0"/>
              <a:t>Steiger</a:t>
            </a:r>
            <a:endParaRPr lang="en-US" sz="3200" dirty="0" smtClean="0"/>
          </a:p>
          <a:p>
            <a:pPr marL="365760">
              <a:spcBef>
                <a:spcPts val="1200"/>
              </a:spcBef>
            </a:pPr>
            <a:r>
              <a:rPr lang="en-US" sz="3200" dirty="0" smtClean="0"/>
              <a:t>A </a:t>
            </a:r>
            <a:r>
              <a:rPr lang="en-US" sz="3200" i="1" dirty="0" smtClean="0">
                <a:solidFill>
                  <a:schemeClr val="accent2"/>
                </a:solidFill>
              </a:rPr>
              <a:t>framework</a:t>
            </a:r>
            <a:r>
              <a:rPr lang="en-US" sz="3200" dirty="0" smtClean="0">
                <a:solidFill>
                  <a:schemeClr val="accent2"/>
                </a:solidFill>
              </a:rPr>
              <a:t> </a:t>
            </a:r>
            <a:r>
              <a:rPr lang="en-US" sz="3200" dirty="0" smtClean="0"/>
              <a:t>and </a:t>
            </a:r>
            <a:r>
              <a:rPr lang="en-US" sz="3200" i="1" dirty="0" smtClean="0">
                <a:solidFill>
                  <a:schemeClr val="accent2"/>
                </a:solidFill>
              </a:rPr>
              <a:t>basis</a:t>
            </a:r>
            <a:r>
              <a:rPr lang="en-US" sz="3200" dirty="0" smtClean="0">
                <a:solidFill>
                  <a:schemeClr val="accent2"/>
                </a:solidFill>
              </a:rPr>
              <a:t> </a:t>
            </a:r>
            <a:r>
              <a:rPr lang="en-US" sz="3200" dirty="0" smtClean="0"/>
              <a:t>for reasoning about concurrency</a:t>
            </a:r>
          </a:p>
          <a:p>
            <a:pPr marL="365760">
              <a:spcBef>
                <a:spcPts val="1200"/>
              </a:spcBef>
            </a:pPr>
            <a:r>
              <a:rPr lang="en-US" sz="3200" dirty="0" smtClean="0"/>
              <a:t>Actors as primitives of concurrent computation</a:t>
            </a:r>
          </a:p>
        </p:txBody>
      </p:sp>
      <p:sp>
        <p:nvSpPr>
          <p:cNvPr id="3" name="Title 2"/>
          <p:cNvSpPr>
            <a:spLocks noGrp="1"/>
          </p:cNvSpPr>
          <p:nvPr>
            <p:ph type="title"/>
          </p:nvPr>
        </p:nvSpPr>
        <p:spPr/>
        <p:txBody>
          <a:bodyPr/>
          <a:lstStyle/>
          <a:p>
            <a:r>
              <a:rPr lang="en-US" dirty="0" smtClean="0"/>
              <a:t>The Actor Model</a:t>
            </a:r>
            <a:endParaRPr lang="en-US" dirty="0"/>
          </a:p>
        </p:txBody>
      </p:sp>
    </p:spTree>
    <p:extLst>
      <p:ext uri="{BB962C8B-B14F-4D97-AF65-F5344CB8AC3E}">
        <p14:creationId xmlns:p14="http://schemas.microsoft.com/office/powerpoint/2010/main" val="280597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Project “Orleans”</a:t>
            </a:r>
            <a:endParaRPr lang="en-US" dirty="0"/>
          </a:p>
        </p:txBody>
      </p:sp>
      <p:sp>
        <p:nvSpPr>
          <p:cNvPr id="127" name="Text Placeholder 126"/>
          <p:cNvSpPr>
            <a:spLocks noGrp="1"/>
          </p:cNvSpPr>
          <p:nvPr>
            <p:ph type="body" sz="quarter" idx="11"/>
          </p:nvPr>
        </p:nvSpPr>
        <p:spPr>
          <a:xfrm>
            <a:off x="273305" y="1302725"/>
            <a:ext cx="6147175" cy="5212023"/>
          </a:xfrm>
        </p:spPr>
        <p:txBody>
          <a:bodyPr/>
          <a:lstStyle/>
          <a:p>
            <a:pPr marL="0" indent="0"/>
            <a:r>
              <a:rPr lang="en-US" sz="3200" dirty="0" smtClean="0">
                <a:latin typeface="+mj-lt"/>
              </a:rPr>
              <a:t>Distributed Actor runtime</a:t>
            </a:r>
          </a:p>
          <a:p>
            <a:pPr lvl="1"/>
            <a:r>
              <a:rPr lang="en-US" sz="2000" dirty="0" smtClean="0"/>
              <a:t>Virtual Actor model</a:t>
            </a:r>
          </a:p>
          <a:p>
            <a:pPr lvl="1">
              <a:lnSpc>
                <a:spcPct val="100000"/>
              </a:lnSpc>
              <a:spcBef>
                <a:spcPts val="0"/>
              </a:spcBef>
            </a:pPr>
            <a:r>
              <a:rPr lang="en-US" sz="2000" dirty="0" smtClean="0"/>
              <a:t>Location transparency</a:t>
            </a:r>
          </a:p>
          <a:p>
            <a:pPr marL="0" indent="0">
              <a:spcBef>
                <a:spcPts val="1800"/>
              </a:spcBef>
            </a:pPr>
            <a:r>
              <a:rPr lang="en-US" sz="3200" dirty="0" smtClean="0">
                <a:latin typeface="+mj-lt"/>
              </a:rPr>
              <a:t>Built for </a:t>
            </a:r>
            <a:r>
              <a:rPr lang="en-US" sz="3200" dirty="0" err="1" smtClean="0">
                <a:latin typeface="+mj-lt"/>
              </a:rPr>
              <a:t>.Net</a:t>
            </a:r>
            <a:endParaRPr lang="en-US" sz="3200" dirty="0" smtClean="0">
              <a:latin typeface="+mj-lt"/>
            </a:endParaRPr>
          </a:p>
          <a:p>
            <a:pPr lvl="1">
              <a:lnSpc>
                <a:spcPct val="100000"/>
              </a:lnSpc>
              <a:spcBef>
                <a:spcPts val="0"/>
              </a:spcBef>
            </a:pPr>
            <a:r>
              <a:rPr lang="en-US" sz="2000" dirty="0" smtClean="0"/>
              <a:t>Actors (</a:t>
            </a:r>
            <a:r>
              <a:rPr lang="en-US" sz="2000" i="1" dirty="0" smtClean="0">
                <a:solidFill>
                  <a:schemeClr val="accent2"/>
                </a:solidFill>
              </a:rPr>
              <a:t>Grains</a:t>
            </a:r>
            <a:r>
              <a:rPr lang="en-US" sz="2000" dirty="0" smtClean="0"/>
              <a:t>) are </a:t>
            </a:r>
            <a:r>
              <a:rPr lang="en-US" sz="2000" dirty="0" err="1" smtClean="0"/>
              <a:t>.Net</a:t>
            </a:r>
            <a:r>
              <a:rPr lang="en-US" sz="2000" dirty="0" smtClean="0"/>
              <a:t> objects</a:t>
            </a:r>
          </a:p>
          <a:p>
            <a:pPr lvl="1">
              <a:lnSpc>
                <a:spcPct val="100000"/>
              </a:lnSpc>
              <a:spcBef>
                <a:spcPts val="0"/>
              </a:spcBef>
            </a:pPr>
            <a:r>
              <a:rPr lang="en-US" sz="2000" dirty="0" smtClean="0"/>
              <a:t>Messaging through </a:t>
            </a:r>
            <a:r>
              <a:rPr lang="en-US" sz="2000" dirty="0" err="1" smtClean="0"/>
              <a:t>.Net</a:t>
            </a:r>
            <a:r>
              <a:rPr lang="en-US" sz="2000" dirty="0" smtClean="0"/>
              <a:t> interfaces</a:t>
            </a:r>
          </a:p>
          <a:p>
            <a:pPr lvl="1">
              <a:lnSpc>
                <a:spcPct val="100000"/>
              </a:lnSpc>
              <a:spcBef>
                <a:spcPts val="0"/>
              </a:spcBef>
            </a:pPr>
            <a:r>
              <a:rPr lang="en-US" sz="2000" dirty="0" smtClean="0"/>
              <a:t>Asynchronous through </a:t>
            </a:r>
            <a:r>
              <a:rPr lang="en-US" sz="2000" dirty="0" err="1" smtClean="0"/>
              <a:t>async</a:t>
            </a:r>
            <a:r>
              <a:rPr lang="en-US" sz="2000" dirty="0" smtClean="0"/>
              <a:t>/await in C#</a:t>
            </a:r>
          </a:p>
          <a:p>
            <a:pPr lvl="1">
              <a:lnSpc>
                <a:spcPct val="100000"/>
              </a:lnSpc>
              <a:spcBef>
                <a:spcPts val="0"/>
              </a:spcBef>
            </a:pPr>
            <a:r>
              <a:rPr lang="en-US" sz="2000" dirty="0" smtClean="0"/>
              <a:t>Automatic error propagation </a:t>
            </a:r>
          </a:p>
          <a:p>
            <a:pPr marL="0" indent="0">
              <a:spcBef>
                <a:spcPts val="1800"/>
              </a:spcBef>
            </a:pPr>
            <a:r>
              <a:rPr lang="en-US" sz="3200" i="1" dirty="0" smtClean="0">
                <a:solidFill>
                  <a:schemeClr val="accent2"/>
                </a:solidFill>
                <a:latin typeface="+mj-lt"/>
              </a:rPr>
              <a:t>Silo</a:t>
            </a:r>
            <a:r>
              <a:rPr lang="en-US" sz="3200" dirty="0" smtClean="0">
                <a:latin typeface="+mj-lt"/>
              </a:rPr>
              <a:t>: runtime execution container</a:t>
            </a:r>
          </a:p>
          <a:p>
            <a:pPr lvl="1">
              <a:lnSpc>
                <a:spcPct val="100000"/>
              </a:lnSpc>
              <a:spcBef>
                <a:spcPts val="0"/>
              </a:spcBef>
            </a:pPr>
            <a:r>
              <a:rPr lang="en-US" sz="2000" dirty="0" smtClean="0"/>
              <a:t>Implicit activation &amp; lifecycle management</a:t>
            </a:r>
          </a:p>
          <a:p>
            <a:pPr lvl="1">
              <a:lnSpc>
                <a:spcPct val="100000"/>
              </a:lnSpc>
              <a:spcBef>
                <a:spcPts val="0"/>
              </a:spcBef>
            </a:pPr>
            <a:r>
              <a:rPr lang="en-US" sz="2000" dirty="0" smtClean="0"/>
              <a:t>Coordinated placement</a:t>
            </a:r>
          </a:p>
          <a:p>
            <a:pPr lvl="1">
              <a:lnSpc>
                <a:spcPct val="100000"/>
              </a:lnSpc>
              <a:spcBef>
                <a:spcPts val="0"/>
              </a:spcBef>
            </a:pPr>
            <a:r>
              <a:rPr lang="en-US" sz="2000" dirty="0" smtClean="0"/>
              <a:t>Multiplexed communication</a:t>
            </a:r>
          </a:p>
          <a:p>
            <a:pPr lvl="1">
              <a:lnSpc>
                <a:spcPct val="100000"/>
              </a:lnSpc>
              <a:spcBef>
                <a:spcPts val="0"/>
              </a:spcBef>
            </a:pPr>
            <a:r>
              <a:rPr lang="en-US" sz="2000" dirty="0" smtClean="0"/>
              <a:t>Failure recovery</a:t>
            </a:r>
          </a:p>
        </p:txBody>
      </p:sp>
      <p:grpSp>
        <p:nvGrpSpPr>
          <p:cNvPr id="395" name="Group 394"/>
          <p:cNvGrpSpPr/>
          <p:nvPr/>
        </p:nvGrpSpPr>
        <p:grpSpPr>
          <a:xfrm>
            <a:off x="6651633" y="1392363"/>
            <a:ext cx="4595750" cy="4723944"/>
            <a:chOff x="5861708" y="1987643"/>
            <a:chExt cx="3633761" cy="3735122"/>
          </a:xfrm>
        </p:grpSpPr>
        <p:sp>
          <p:nvSpPr>
            <p:cNvPr id="396" name="Hexagon 395"/>
            <p:cNvSpPr>
              <a:spLocks noChangeAspect="1"/>
            </p:cNvSpPr>
            <p:nvPr/>
          </p:nvSpPr>
          <p:spPr bwMode="auto">
            <a:xfrm>
              <a:off x="6991184" y="3253725"/>
              <a:ext cx="1374808" cy="1202957"/>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397" name="Hexagon 396"/>
            <p:cNvSpPr>
              <a:spLocks noChangeAspect="1"/>
            </p:cNvSpPr>
            <p:nvPr/>
          </p:nvSpPr>
          <p:spPr bwMode="auto">
            <a:xfrm>
              <a:off x="6991184" y="4519808"/>
              <a:ext cx="1374808" cy="1202957"/>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398" name="Hexagon 397"/>
            <p:cNvSpPr>
              <a:spLocks noChangeAspect="1"/>
            </p:cNvSpPr>
            <p:nvPr/>
          </p:nvSpPr>
          <p:spPr bwMode="auto">
            <a:xfrm>
              <a:off x="6991184" y="1987643"/>
              <a:ext cx="1374808" cy="1202957"/>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399" name="Hexagon 398"/>
            <p:cNvSpPr>
              <a:spLocks noChangeAspect="1"/>
            </p:cNvSpPr>
            <p:nvPr/>
          </p:nvSpPr>
          <p:spPr bwMode="auto">
            <a:xfrm>
              <a:off x="5861708" y="3887351"/>
              <a:ext cx="1374808" cy="1202957"/>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00" name="Hexagon 399"/>
            <p:cNvSpPr>
              <a:spLocks noChangeAspect="1"/>
            </p:cNvSpPr>
            <p:nvPr/>
          </p:nvSpPr>
          <p:spPr bwMode="auto">
            <a:xfrm>
              <a:off x="5861708" y="2621269"/>
              <a:ext cx="1374808" cy="1202957"/>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01" name="Hexagon 400"/>
            <p:cNvSpPr>
              <a:spLocks noChangeAspect="1"/>
            </p:cNvSpPr>
            <p:nvPr/>
          </p:nvSpPr>
          <p:spPr bwMode="auto">
            <a:xfrm>
              <a:off x="8120661" y="3887351"/>
              <a:ext cx="1374808" cy="1202957"/>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02" name="Hexagon 401"/>
            <p:cNvSpPr>
              <a:spLocks noChangeAspect="1"/>
            </p:cNvSpPr>
            <p:nvPr/>
          </p:nvSpPr>
          <p:spPr bwMode="auto">
            <a:xfrm>
              <a:off x="8120661" y="2621269"/>
              <a:ext cx="1374808" cy="1202957"/>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03" name="Freeform 46"/>
            <p:cNvSpPr>
              <a:spLocks noEditPoints="1"/>
            </p:cNvSpPr>
            <p:nvPr/>
          </p:nvSpPr>
          <p:spPr bwMode="black">
            <a:xfrm>
              <a:off x="6461919" y="3531812"/>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04" name="Freeform 22"/>
            <p:cNvSpPr>
              <a:spLocks noEditPoints="1"/>
            </p:cNvSpPr>
            <p:nvPr/>
          </p:nvSpPr>
          <p:spPr bwMode="black">
            <a:xfrm>
              <a:off x="7309453" y="3917512"/>
              <a:ext cx="290271" cy="29144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05" name="Freeform 10"/>
            <p:cNvSpPr>
              <a:spLocks noEditPoints="1"/>
            </p:cNvSpPr>
            <p:nvPr/>
          </p:nvSpPr>
          <p:spPr bwMode="black">
            <a:xfrm>
              <a:off x="7849466" y="2536482"/>
              <a:ext cx="289101" cy="289101"/>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406" name="Group 405"/>
            <p:cNvGrpSpPr/>
            <p:nvPr/>
          </p:nvGrpSpPr>
          <p:grpSpPr>
            <a:xfrm>
              <a:off x="8343706" y="3160198"/>
              <a:ext cx="289099" cy="289099"/>
              <a:chOff x="3233165" y="1874357"/>
              <a:chExt cx="392110" cy="392110"/>
            </a:xfrm>
          </p:grpSpPr>
          <p:sp>
            <p:nvSpPr>
              <p:cNvPr id="51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513" name="Donut 512"/>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07" name="Group 406"/>
            <p:cNvGrpSpPr/>
            <p:nvPr/>
          </p:nvGrpSpPr>
          <p:grpSpPr>
            <a:xfrm>
              <a:off x="8567378" y="3449298"/>
              <a:ext cx="289099" cy="289099"/>
              <a:chOff x="4046256" y="2408118"/>
              <a:chExt cx="392110" cy="392110"/>
            </a:xfrm>
          </p:grpSpPr>
          <p:grpSp>
            <p:nvGrpSpPr>
              <p:cNvPr id="499" name="Group 142"/>
              <p:cNvGrpSpPr/>
              <p:nvPr/>
            </p:nvGrpSpPr>
            <p:grpSpPr bwMode="black">
              <a:xfrm>
                <a:off x="4134994" y="2521400"/>
                <a:ext cx="214635" cy="165546"/>
                <a:chOff x="6673850" y="4338638"/>
                <a:chExt cx="1403351" cy="1082675"/>
              </a:xfrm>
              <a:solidFill>
                <a:schemeClr val="tx1"/>
              </a:solidFill>
            </p:grpSpPr>
            <p:sp>
              <p:nvSpPr>
                <p:cNvPr id="50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0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0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0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0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0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0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0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0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1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1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500" name="Donut 499"/>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08" name="Group 407"/>
            <p:cNvGrpSpPr/>
            <p:nvPr/>
          </p:nvGrpSpPr>
          <p:grpSpPr>
            <a:xfrm>
              <a:off x="8867157" y="2944885"/>
              <a:ext cx="289099" cy="289099"/>
              <a:chOff x="4604545" y="1640238"/>
              <a:chExt cx="392110" cy="392110"/>
            </a:xfrm>
          </p:grpSpPr>
          <p:grpSp>
            <p:nvGrpSpPr>
              <p:cNvPr id="491" name="Group 36"/>
              <p:cNvGrpSpPr/>
              <p:nvPr/>
            </p:nvGrpSpPr>
            <p:grpSpPr bwMode="black">
              <a:xfrm>
                <a:off x="4673640" y="1736214"/>
                <a:ext cx="253920" cy="200159"/>
                <a:chOff x="3358790" y="376388"/>
                <a:chExt cx="1516063" cy="1195388"/>
              </a:xfrm>
              <a:solidFill>
                <a:schemeClr val="tx1"/>
              </a:solidFill>
            </p:grpSpPr>
            <p:sp>
              <p:nvSpPr>
                <p:cNvPr id="493"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94"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95"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96"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97"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98"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grpSp>
          <p:sp>
            <p:nvSpPr>
              <p:cNvPr id="492" name="Donut 491"/>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09" name="Group 408"/>
            <p:cNvGrpSpPr/>
            <p:nvPr/>
          </p:nvGrpSpPr>
          <p:grpSpPr>
            <a:xfrm>
              <a:off x="8571643" y="4118874"/>
              <a:ext cx="289099" cy="289099"/>
              <a:chOff x="4179295" y="3183652"/>
              <a:chExt cx="392110" cy="392110"/>
            </a:xfrm>
          </p:grpSpPr>
          <p:sp>
            <p:nvSpPr>
              <p:cNvPr id="489"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490" name="Donut 489"/>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sp>
          <p:nvSpPr>
            <p:cNvPr id="410" name="Freeform 46"/>
            <p:cNvSpPr>
              <a:spLocks noEditPoints="1"/>
            </p:cNvSpPr>
            <p:nvPr/>
          </p:nvSpPr>
          <p:spPr bwMode="black">
            <a:xfrm>
              <a:off x="8455271" y="2777975"/>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11" name="Freeform 46"/>
            <p:cNvSpPr>
              <a:spLocks noEditPoints="1"/>
            </p:cNvSpPr>
            <p:nvPr/>
          </p:nvSpPr>
          <p:spPr bwMode="black">
            <a:xfrm>
              <a:off x="7200239" y="2449252"/>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12" name="Freeform 411"/>
            <p:cNvSpPr>
              <a:spLocks noEditPoints="1"/>
            </p:cNvSpPr>
            <p:nvPr/>
          </p:nvSpPr>
          <p:spPr bwMode="black">
            <a:xfrm>
              <a:off x="6537658" y="4605206"/>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413" name="Group 412"/>
            <p:cNvGrpSpPr/>
            <p:nvPr/>
          </p:nvGrpSpPr>
          <p:grpSpPr>
            <a:xfrm>
              <a:off x="6197228" y="4047549"/>
              <a:ext cx="289099" cy="289099"/>
              <a:chOff x="4604545" y="1640238"/>
              <a:chExt cx="392110" cy="392110"/>
            </a:xfrm>
          </p:grpSpPr>
          <p:grpSp>
            <p:nvGrpSpPr>
              <p:cNvPr id="481" name="Group 36"/>
              <p:cNvGrpSpPr/>
              <p:nvPr/>
            </p:nvGrpSpPr>
            <p:grpSpPr bwMode="black">
              <a:xfrm>
                <a:off x="4673640" y="1736214"/>
                <a:ext cx="253920" cy="200159"/>
                <a:chOff x="3358790" y="376388"/>
                <a:chExt cx="1516063" cy="1195388"/>
              </a:xfrm>
              <a:solidFill>
                <a:schemeClr val="tx1"/>
              </a:solidFill>
            </p:grpSpPr>
            <p:sp>
              <p:nvSpPr>
                <p:cNvPr id="483"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84"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85"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86"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87"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88"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grpSp>
          <p:sp>
            <p:nvSpPr>
              <p:cNvPr id="482" name="Donut 481"/>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14" name="Group 413"/>
            <p:cNvGrpSpPr/>
            <p:nvPr/>
          </p:nvGrpSpPr>
          <p:grpSpPr>
            <a:xfrm>
              <a:off x="6764650" y="3163841"/>
              <a:ext cx="289099" cy="289099"/>
              <a:chOff x="4604545" y="1640238"/>
              <a:chExt cx="392110" cy="392110"/>
            </a:xfrm>
          </p:grpSpPr>
          <p:grpSp>
            <p:nvGrpSpPr>
              <p:cNvPr id="473" name="Group 36"/>
              <p:cNvGrpSpPr/>
              <p:nvPr/>
            </p:nvGrpSpPr>
            <p:grpSpPr bwMode="black">
              <a:xfrm>
                <a:off x="4673640" y="1736214"/>
                <a:ext cx="253920" cy="200159"/>
                <a:chOff x="3358790" y="376388"/>
                <a:chExt cx="1516063" cy="1195388"/>
              </a:xfrm>
              <a:solidFill>
                <a:schemeClr val="tx1"/>
              </a:solidFill>
            </p:grpSpPr>
            <p:sp>
              <p:nvSpPr>
                <p:cNvPr id="475"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76"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77"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78"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79"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80"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grpSp>
          <p:sp>
            <p:nvSpPr>
              <p:cNvPr id="474" name="Donut 473"/>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15" name="Group 414"/>
            <p:cNvGrpSpPr/>
            <p:nvPr/>
          </p:nvGrpSpPr>
          <p:grpSpPr>
            <a:xfrm>
              <a:off x="7405975" y="4742161"/>
              <a:ext cx="289099" cy="289099"/>
              <a:chOff x="4604545" y="1640238"/>
              <a:chExt cx="392110" cy="392110"/>
            </a:xfrm>
          </p:grpSpPr>
          <p:grpSp>
            <p:nvGrpSpPr>
              <p:cNvPr id="465" name="Group 36"/>
              <p:cNvGrpSpPr/>
              <p:nvPr/>
            </p:nvGrpSpPr>
            <p:grpSpPr bwMode="black">
              <a:xfrm>
                <a:off x="4673640" y="1736214"/>
                <a:ext cx="253920" cy="200159"/>
                <a:chOff x="3358790" y="376388"/>
                <a:chExt cx="1516063" cy="1195388"/>
              </a:xfrm>
              <a:solidFill>
                <a:schemeClr val="tx1"/>
              </a:solidFill>
            </p:grpSpPr>
            <p:sp>
              <p:nvSpPr>
                <p:cNvPr id="467"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68"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69"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70"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71"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72"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grpSp>
          <p:sp>
            <p:nvSpPr>
              <p:cNvPr id="466" name="Donut 465"/>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16" name="Group 415"/>
            <p:cNvGrpSpPr/>
            <p:nvPr/>
          </p:nvGrpSpPr>
          <p:grpSpPr>
            <a:xfrm>
              <a:off x="7767646" y="4064403"/>
              <a:ext cx="289099" cy="289099"/>
              <a:chOff x="4046256" y="2408118"/>
              <a:chExt cx="392110" cy="392110"/>
            </a:xfrm>
          </p:grpSpPr>
          <p:grpSp>
            <p:nvGrpSpPr>
              <p:cNvPr id="452" name="Group 142"/>
              <p:cNvGrpSpPr/>
              <p:nvPr/>
            </p:nvGrpSpPr>
            <p:grpSpPr bwMode="black">
              <a:xfrm>
                <a:off x="4134994" y="2521400"/>
                <a:ext cx="214635" cy="165546"/>
                <a:chOff x="6673850" y="4338638"/>
                <a:chExt cx="1403351" cy="1082675"/>
              </a:xfrm>
              <a:solidFill>
                <a:schemeClr val="tx1"/>
              </a:solidFill>
            </p:grpSpPr>
            <p:sp>
              <p:nvSpPr>
                <p:cNvPr id="454"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55"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56"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57"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58"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59"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60"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61"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62"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63"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64"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453" name="Donut 452"/>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17" name="Group 416"/>
            <p:cNvGrpSpPr/>
            <p:nvPr/>
          </p:nvGrpSpPr>
          <p:grpSpPr>
            <a:xfrm>
              <a:off x="7278792" y="3442854"/>
              <a:ext cx="289099" cy="289099"/>
              <a:chOff x="4046256" y="2408118"/>
              <a:chExt cx="392110" cy="392110"/>
            </a:xfrm>
          </p:grpSpPr>
          <p:grpSp>
            <p:nvGrpSpPr>
              <p:cNvPr id="439" name="Group 142"/>
              <p:cNvGrpSpPr/>
              <p:nvPr/>
            </p:nvGrpSpPr>
            <p:grpSpPr bwMode="black">
              <a:xfrm>
                <a:off x="4134994" y="2521400"/>
                <a:ext cx="214635" cy="165546"/>
                <a:chOff x="6673850" y="4338638"/>
                <a:chExt cx="1403351" cy="1082675"/>
              </a:xfrm>
              <a:solidFill>
                <a:schemeClr val="tx1"/>
              </a:solidFill>
            </p:grpSpPr>
            <p:sp>
              <p:nvSpPr>
                <p:cNvPr id="44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4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4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4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4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4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4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4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4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5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5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440" name="Donut 439"/>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18" name="Group 417"/>
            <p:cNvGrpSpPr/>
            <p:nvPr/>
          </p:nvGrpSpPr>
          <p:grpSpPr>
            <a:xfrm>
              <a:off x="6663848" y="4236574"/>
              <a:ext cx="289099" cy="289099"/>
              <a:chOff x="3233165" y="1874357"/>
              <a:chExt cx="392110" cy="392110"/>
            </a:xfrm>
          </p:grpSpPr>
          <p:sp>
            <p:nvSpPr>
              <p:cNvPr id="437"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38" name="Donut 437"/>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19" name="Group 418"/>
            <p:cNvGrpSpPr/>
            <p:nvPr/>
          </p:nvGrpSpPr>
          <p:grpSpPr>
            <a:xfrm>
              <a:off x="8443775" y="4540244"/>
              <a:ext cx="289099" cy="289099"/>
              <a:chOff x="3233165" y="1874357"/>
              <a:chExt cx="392110" cy="392110"/>
            </a:xfrm>
          </p:grpSpPr>
          <p:sp>
            <p:nvSpPr>
              <p:cNvPr id="435"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436" name="Donut 435"/>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sp>
          <p:nvSpPr>
            <p:cNvPr id="420" name="Freeform 10"/>
            <p:cNvSpPr>
              <a:spLocks noEditPoints="1"/>
            </p:cNvSpPr>
            <p:nvPr/>
          </p:nvSpPr>
          <p:spPr bwMode="black">
            <a:xfrm>
              <a:off x="9053925" y="4427511"/>
              <a:ext cx="289101" cy="289101"/>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21" name="Freeform 10"/>
            <p:cNvSpPr>
              <a:spLocks noEditPoints="1"/>
            </p:cNvSpPr>
            <p:nvPr/>
          </p:nvSpPr>
          <p:spPr bwMode="black">
            <a:xfrm>
              <a:off x="6420863" y="2866186"/>
              <a:ext cx="289101" cy="289101"/>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22" name="Freeform 14"/>
            <p:cNvSpPr>
              <a:spLocks noEditPoints="1"/>
            </p:cNvSpPr>
            <p:nvPr/>
          </p:nvSpPr>
          <p:spPr bwMode="black">
            <a:xfrm>
              <a:off x="6204848" y="4463252"/>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23" name="Freeform 14"/>
            <p:cNvSpPr>
              <a:spLocks noEditPoints="1"/>
            </p:cNvSpPr>
            <p:nvPr/>
          </p:nvSpPr>
          <p:spPr bwMode="black">
            <a:xfrm>
              <a:off x="7806178" y="4955011"/>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24" name="Freeform 14"/>
            <p:cNvSpPr>
              <a:spLocks noEditPoints="1"/>
            </p:cNvSpPr>
            <p:nvPr/>
          </p:nvSpPr>
          <p:spPr bwMode="black">
            <a:xfrm>
              <a:off x="7687682" y="3658644"/>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25" name="Freeform 14"/>
            <p:cNvSpPr>
              <a:spLocks noEditPoints="1"/>
            </p:cNvSpPr>
            <p:nvPr/>
          </p:nvSpPr>
          <p:spPr bwMode="black">
            <a:xfrm>
              <a:off x="7534309" y="2849215"/>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26" name="Freeform 14"/>
            <p:cNvSpPr>
              <a:spLocks noEditPoints="1"/>
            </p:cNvSpPr>
            <p:nvPr/>
          </p:nvSpPr>
          <p:spPr bwMode="black">
            <a:xfrm>
              <a:off x="8937440" y="3304746"/>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427" name="Group 426"/>
            <p:cNvGrpSpPr/>
            <p:nvPr/>
          </p:nvGrpSpPr>
          <p:grpSpPr>
            <a:xfrm>
              <a:off x="6158385" y="3163841"/>
              <a:ext cx="289099" cy="289099"/>
              <a:chOff x="4179295" y="3183652"/>
              <a:chExt cx="392110" cy="392110"/>
            </a:xfrm>
          </p:grpSpPr>
          <p:sp>
            <p:nvSpPr>
              <p:cNvPr id="433"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434" name="Donut 433"/>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sp>
          <p:nvSpPr>
            <p:cNvPr id="428" name="Freeform 46"/>
            <p:cNvSpPr>
              <a:spLocks noEditPoints="1"/>
            </p:cNvSpPr>
            <p:nvPr/>
          </p:nvSpPr>
          <p:spPr bwMode="black">
            <a:xfrm>
              <a:off x="7248814" y="5217506"/>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29" name="Freeform 46"/>
            <p:cNvSpPr>
              <a:spLocks noEditPoints="1"/>
            </p:cNvSpPr>
            <p:nvPr/>
          </p:nvSpPr>
          <p:spPr bwMode="black">
            <a:xfrm>
              <a:off x="8791703" y="4707526"/>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430" name="Group 429"/>
            <p:cNvGrpSpPr/>
            <p:nvPr/>
          </p:nvGrpSpPr>
          <p:grpSpPr>
            <a:xfrm>
              <a:off x="7561757" y="2212002"/>
              <a:ext cx="289099" cy="289099"/>
              <a:chOff x="4179295" y="3183652"/>
              <a:chExt cx="392110" cy="392110"/>
            </a:xfrm>
          </p:grpSpPr>
          <p:sp>
            <p:nvSpPr>
              <p:cNvPr id="4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432" name="Donut 431"/>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grpSp>
        <p:nvGrpSpPr>
          <p:cNvPr id="514" name="Group 513"/>
          <p:cNvGrpSpPr>
            <a:grpSpLocks noChangeAspect="1"/>
          </p:cNvGrpSpPr>
          <p:nvPr/>
        </p:nvGrpSpPr>
        <p:grpSpPr>
          <a:xfrm>
            <a:off x="7215832" y="2243887"/>
            <a:ext cx="3467352" cy="3033932"/>
            <a:chOff x="2743555" y="3552288"/>
            <a:chExt cx="1374808" cy="1202957"/>
          </a:xfrm>
        </p:grpSpPr>
        <p:sp>
          <p:nvSpPr>
            <p:cNvPr id="515" name="Hexagon 514"/>
            <p:cNvSpPr>
              <a:spLocks noChangeAspect="1"/>
            </p:cNvSpPr>
            <p:nvPr/>
          </p:nvSpPr>
          <p:spPr bwMode="auto">
            <a:xfrm>
              <a:off x="2743555" y="3552288"/>
              <a:ext cx="1374808" cy="1202957"/>
            </a:xfrm>
            <a:prstGeom prst="hexagon">
              <a:avLst/>
            </a:prstGeom>
            <a:no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516" name="Freeform 22"/>
            <p:cNvSpPr>
              <a:spLocks noEditPoints="1"/>
            </p:cNvSpPr>
            <p:nvPr/>
          </p:nvSpPr>
          <p:spPr bwMode="black">
            <a:xfrm>
              <a:off x="3061824" y="4216075"/>
              <a:ext cx="290271" cy="29144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517" name="Group 516"/>
            <p:cNvGrpSpPr/>
            <p:nvPr/>
          </p:nvGrpSpPr>
          <p:grpSpPr>
            <a:xfrm>
              <a:off x="3520017" y="4362966"/>
              <a:ext cx="289099" cy="289099"/>
              <a:chOff x="4046256" y="2408118"/>
              <a:chExt cx="392110" cy="392110"/>
            </a:xfrm>
          </p:grpSpPr>
          <p:grpSp>
            <p:nvGrpSpPr>
              <p:cNvPr id="533" name="Group 142"/>
              <p:cNvGrpSpPr/>
              <p:nvPr/>
            </p:nvGrpSpPr>
            <p:grpSpPr bwMode="black">
              <a:xfrm>
                <a:off x="4134994" y="2521400"/>
                <a:ext cx="214635" cy="165546"/>
                <a:chOff x="6673850" y="4338638"/>
                <a:chExt cx="1403351" cy="1082675"/>
              </a:xfrm>
              <a:solidFill>
                <a:schemeClr val="tx1"/>
              </a:solidFill>
            </p:grpSpPr>
            <p:sp>
              <p:nvSpPr>
                <p:cNvPr id="535"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36"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37"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38"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39"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40"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41"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42"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43"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44"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45"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534" name="Donut 533"/>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518" name="Group 517"/>
            <p:cNvGrpSpPr/>
            <p:nvPr/>
          </p:nvGrpSpPr>
          <p:grpSpPr>
            <a:xfrm>
              <a:off x="3031163" y="3741417"/>
              <a:ext cx="289099" cy="289099"/>
              <a:chOff x="4046256" y="2408118"/>
              <a:chExt cx="392110" cy="392110"/>
            </a:xfrm>
          </p:grpSpPr>
          <p:grpSp>
            <p:nvGrpSpPr>
              <p:cNvPr id="520" name="Group 142"/>
              <p:cNvGrpSpPr/>
              <p:nvPr/>
            </p:nvGrpSpPr>
            <p:grpSpPr bwMode="black">
              <a:xfrm>
                <a:off x="4134994" y="2521400"/>
                <a:ext cx="214635" cy="165546"/>
                <a:chOff x="6673850" y="4338638"/>
                <a:chExt cx="1403351" cy="1082675"/>
              </a:xfrm>
              <a:solidFill>
                <a:schemeClr val="tx1"/>
              </a:solidFill>
            </p:grpSpPr>
            <p:sp>
              <p:nvSpPr>
                <p:cNvPr id="522"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23"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24"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25"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26"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27"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28"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29"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30"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31"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32"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521" name="Donut 520"/>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sp>
          <p:nvSpPr>
            <p:cNvPr id="519" name="Freeform 14"/>
            <p:cNvSpPr>
              <a:spLocks noEditPoints="1"/>
            </p:cNvSpPr>
            <p:nvPr/>
          </p:nvSpPr>
          <p:spPr bwMode="black">
            <a:xfrm>
              <a:off x="3440053" y="3957207"/>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sp>
        <p:nvSpPr>
          <p:cNvPr id="546" name="Freeform 14"/>
          <p:cNvSpPr>
            <a:spLocks noChangeAspect="1" noEditPoints="1"/>
          </p:cNvSpPr>
          <p:nvPr/>
        </p:nvSpPr>
        <p:spPr bwMode="black">
          <a:xfrm>
            <a:off x="8626544" y="2916878"/>
            <a:ext cx="1436894" cy="1431098"/>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2" name="Line Callout 1 1"/>
          <p:cNvSpPr/>
          <p:nvPr/>
        </p:nvSpPr>
        <p:spPr bwMode="auto">
          <a:xfrm>
            <a:off x="10691966" y="2752215"/>
            <a:ext cx="1007074" cy="333281"/>
          </a:xfrm>
          <a:prstGeom prst="borderCallout1">
            <a:avLst>
              <a:gd name="adj1" fmla="val 52745"/>
              <a:gd name="adj2" fmla="val -4626"/>
              <a:gd name="adj3" fmla="val 129498"/>
              <a:gd name="adj4" fmla="val -85908"/>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Grain</a:t>
            </a:r>
          </a:p>
        </p:txBody>
      </p:sp>
      <p:sp>
        <p:nvSpPr>
          <p:cNvPr id="547" name="Line Callout 1 546"/>
          <p:cNvSpPr/>
          <p:nvPr/>
        </p:nvSpPr>
        <p:spPr bwMode="auto">
          <a:xfrm>
            <a:off x="10880381" y="3342924"/>
            <a:ext cx="1007074" cy="333281"/>
          </a:xfrm>
          <a:prstGeom prst="borderCallout1">
            <a:avLst>
              <a:gd name="adj1" fmla="val 52745"/>
              <a:gd name="adj2" fmla="val -4626"/>
              <a:gd name="adj3" fmla="val 70007"/>
              <a:gd name="adj4" fmla="val -22269"/>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Silo</a:t>
            </a:r>
          </a:p>
        </p:txBody>
      </p:sp>
    </p:spTree>
    <p:extLst>
      <p:ext uri="{BB962C8B-B14F-4D97-AF65-F5344CB8AC3E}">
        <p14:creationId xmlns:p14="http://schemas.microsoft.com/office/powerpoint/2010/main" val="267383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2" nodeType="clickEffect">
                                  <p:stCondLst>
                                    <p:cond delay="0"/>
                                  </p:stCondLst>
                                  <p:childTnLst>
                                    <p:set>
                                      <p:cBhvr>
                                        <p:cTn id="34" dur="1" fill="hold">
                                          <p:stCondLst>
                                            <p:cond delay="0"/>
                                          </p:stCondLst>
                                        </p:cTn>
                                        <p:tgtEl>
                                          <p:spTgt spid="546"/>
                                        </p:tgtEl>
                                        <p:attrNameLst>
                                          <p:attrName>style.visibility</p:attrName>
                                        </p:attrNameLst>
                                      </p:cBhvr>
                                      <p:to>
                                        <p:strVal val="visible"/>
                                      </p:to>
                                    </p:set>
                                    <p:animEffect transition="in" filter="fade">
                                      <p:cBhvr>
                                        <p:cTn id="35" dur="250"/>
                                        <p:tgtEl>
                                          <p:spTgt spid="5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25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grpId="0" nodeType="clickEffect">
                                  <p:stCondLst>
                                    <p:cond delay="0"/>
                                  </p:stCondLst>
                                  <p:childTnLst>
                                    <p:animScale>
                                      <p:cBhvr>
                                        <p:cTn id="42" dur="500" fill="hold"/>
                                        <p:tgtEl>
                                          <p:spTgt spid="546"/>
                                        </p:tgtEl>
                                      </p:cBhvr>
                                      <p:by x="50000" y="50000"/>
                                    </p:animScale>
                                  </p:childTnLst>
                                </p:cTn>
                              </p:par>
                              <p:par>
                                <p:cTn id="43" presetID="53" presetClass="entr" presetSubtype="16" fill="hold" nodeType="withEffect">
                                  <p:stCondLst>
                                    <p:cond delay="0"/>
                                  </p:stCondLst>
                                  <p:childTnLst>
                                    <p:set>
                                      <p:cBhvr>
                                        <p:cTn id="44" dur="1" fill="hold">
                                          <p:stCondLst>
                                            <p:cond delay="0"/>
                                          </p:stCondLst>
                                        </p:cTn>
                                        <p:tgtEl>
                                          <p:spTgt spid="514"/>
                                        </p:tgtEl>
                                        <p:attrNameLst>
                                          <p:attrName>style.visibility</p:attrName>
                                        </p:attrNameLst>
                                      </p:cBhvr>
                                      <p:to>
                                        <p:strVal val="visible"/>
                                      </p:to>
                                    </p:set>
                                    <p:anim calcmode="lin" valueType="num">
                                      <p:cBhvr>
                                        <p:cTn id="45" dur="500" fill="hold"/>
                                        <p:tgtEl>
                                          <p:spTgt spid="514"/>
                                        </p:tgtEl>
                                        <p:attrNameLst>
                                          <p:attrName>ppt_w</p:attrName>
                                        </p:attrNameLst>
                                      </p:cBhvr>
                                      <p:tavLst>
                                        <p:tav tm="0">
                                          <p:val>
                                            <p:fltVal val="0"/>
                                          </p:val>
                                        </p:tav>
                                        <p:tav tm="100000">
                                          <p:val>
                                            <p:strVal val="#ppt_w"/>
                                          </p:val>
                                        </p:tav>
                                      </p:tavLst>
                                    </p:anim>
                                    <p:anim calcmode="lin" valueType="num">
                                      <p:cBhvr>
                                        <p:cTn id="46" dur="500" fill="hold"/>
                                        <p:tgtEl>
                                          <p:spTgt spid="514"/>
                                        </p:tgtEl>
                                        <p:attrNameLst>
                                          <p:attrName>ppt_h</p:attrName>
                                        </p:attrNameLst>
                                      </p:cBhvr>
                                      <p:tavLst>
                                        <p:tav tm="0">
                                          <p:val>
                                            <p:fltVal val="0"/>
                                          </p:val>
                                        </p:tav>
                                        <p:tav tm="100000">
                                          <p:val>
                                            <p:strVal val="#ppt_h"/>
                                          </p:val>
                                        </p:tav>
                                      </p:tavLst>
                                    </p:anim>
                                    <p:animEffect transition="in" filter="fade">
                                      <p:cBhvr>
                                        <p:cTn id="47" dur="500"/>
                                        <p:tgtEl>
                                          <p:spTgt spid="514"/>
                                        </p:tgtEl>
                                      </p:cBhvr>
                                    </p:animEffect>
                                  </p:childTnLst>
                                </p:cTn>
                              </p:par>
                              <p:par>
                                <p:cTn id="48" presetID="10" presetClass="exit" presetSubtype="0" fill="hold" grpId="1" nodeType="withEffect">
                                  <p:stCondLst>
                                    <p:cond delay="0"/>
                                  </p:stCondLst>
                                  <p:childTnLst>
                                    <p:animEffect transition="out" filter="fade">
                                      <p:cBhvr>
                                        <p:cTn id="49" dur="500"/>
                                        <p:tgtEl>
                                          <p:spTgt spid="2"/>
                                        </p:tgtEl>
                                      </p:cBhvr>
                                    </p:animEffect>
                                    <p:set>
                                      <p:cBhvr>
                                        <p:cTn id="50" dur="1" fill="hold">
                                          <p:stCondLst>
                                            <p:cond delay="499"/>
                                          </p:stCondLst>
                                        </p:cTn>
                                        <p:tgtEl>
                                          <p:spTgt spid="2"/>
                                        </p:tgtEl>
                                        <p:attrNameLst>
                                          <p:attrName>style.visibility</p:attrName>
                                        </p:attrNameLst>
                                      </p:cBhvr>
                                      <p:to>
                                        <p:strVal val="hidden"/>
                                      </p:to>
                                    </p:set>
                                  </p:childTnLst>
                                </p:cTn>
                              </p:par>
                            </p:childTnLst>
                          </p:cTn>
                        </p:par>
                        <p:par>
                          <p:cTn id="51" fill="hold">
                            <p:stCondLst>
                              <p:cond delay="500"/>
                            </p:stCondLst>
                            <p:childTnLst>
                              <p:par>
                                <p:cTn id="52" presetID="10" presetClass="exit" presetSubtype="0" fill="hold" grpId="1" nodeType="afterEffect">
                                  <p:stCondLst>
                                    <p:cond delay="0"/>
                                  </p:stCondLst>
                                  <p:childTnLst>
                                    <p:animEffect transition="out" filter="fade">
                                      <p:cBhvr>
                                        <p:cTn id="53" dur="250"/>
                                        <p:tgtEl>
                                          <p:spTgt spid="546"/>
                                        </p:tgtEl>
                                      </p:cBhvr>
                                    </p:animEffect>
                                    <p:set>
                                      <p:cBhvr>
                                        <p:cTn id="54" dur="1" fill="hold">
                                          <p:stCondLst>
                                            <p:cond delay="249"/>
                                          </p:stCondLst>
                                        </p:cTn>
                                        <p:tgtEl>
                                          <p:spTgt spid="546"/>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547"/>
                                        </p:tgtEl>
                                        <p:attrNameLst>
                                          <p:attrName>style.visibility</p:attrName>
                                        </p:attrNameLst>
                                      </p:cBhvr>
                                      <p:to>
                                        <p:strVal val="visible"/>
                                      </p:to>
                                    </p:set>
                                    <p:animEffect transition="in" filter="fade">
                                      <p:cBhvr>
                                        <p:cTn id="57" dur="500"/>
                                        <p:tgtEl>
                                          <p:spTgt spid="547"/>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mph" presetSubtype="0" fill="hold" nodeType="clickEffect">
                                  <p:stCondLst>
                                    <p:cond delay="0"/>
                                  </p:stCondLst>
                                  <p:childTnLst>
                                    <p:animScale>
                                      <p:cBhvr>
                                        <p:cTn id="61" dur="500" fill="hold"/>
                                        <p:tgtEl>
                                          <p:spTgt spid="514"/>
                                        </p:tgtEl>
                                      </p:cBhvr>
                                      <p:by x="50000" y="50000"/>
                                    </p:animScale>
                                  </p:childTnLst>
                                </p:cTn>
                              </p:par>
                              <p:par>
                                <p:cTn id="62" presetID="53" presetClass="entr" presetSubtype="16" fill="hold" nodeType="withEffect">
                                  <p:stCondLst>
                                    <p:cond delay="0"/>
                                  </p:stCondLst>
                                  <p:childTnLst>
                                    <p:set>
                                      <p:cBhvr>
                                        <p:cTn id="63" dur="1" fill="hold">
                                          <p:stCondLst>
                                            <p:cond delay="0"/>
                                          </p:stCondLst>
                                        </p:cTn>
                                        <p:tgtEl>
                                          <p:spTgt spid="395"/>
                                        </p:tgtEl>
                                        <p:attrNameLst>
                                          <p:attrName>style.visibility</p:attrName>
                                        </p:attrNameLst>
                                      </p:cBhvr>
                                      <p:to>
                                        <p:strVal val="visible"/>
                                      </p:to>
                                    </p:set>
                                    <p:anim calcmode="lin" valueType="num">
                                      <p:cBhvr>
                                        <p:cTn id="64" dur="500" fill="hold"/>
                                        <p:tgtEl>
                                          <p:spTgt spid="395"/>
                                        </p:tgtEl>
                                        <p:attrNameLst>
                                          <p:attrName>ppt_w</p:attrName>
                                        </p:attrNameLst>
                                      </p:cBhvr>
                                      <p:tavLst>
                                        <p:tav tm="0">
                                          <p:val>
                                            <p:fltVal val="0"/>
                                          </p:val>
                                        </p:tav>
                                        <p:tav tm="100000">
                                          <p:val>
                                            <p:strVal val="#ppt_w"/>
                                          </p:val>
                                        </p:tav>
                                      </p:tavLst>
                                    </p:anim>
                                    <p:anim calcmode="lin" valueType="num">
                                      <p:cBhvr>
                                        <p:cTn id="65" dur="500" fill="hold"/>
                                        <p:tgtEl>
                                          <p:spTgt spid="395"/>
                                        </p:tgtEl>
                                        <p:attrNameLst>
                                          <p:attrName>ppt_h</p:attrName>
                                        </p:attrNameLst>
                                      </p:cBhvr>
                                      <p:tavLst>
                                        <p:tav tm="0">
                                          <p:val>
                                            <p:fltVal val="0"/>
                                          </p:val>
                                        </p:tav>
                                        <p:tav tm="100000">
                                          <p:val>
                                            <p:strVal val="#ppt_h"/>
                                          </p:val>
                                        </p:tav>
                                      </p:tavLst>
                                    </p:anim>
                                    <p:animEffect transition="in" filter="fade">
                                      <p:cBhvr>
                                        <p:cTn id="66" dur="500"/>
                                        <p:tgtEl>
                                          <p:spTgt spid="395"/>
                                        </p:tgtEl>
                                      </p:cBhvr>
                                    </p:animEffect>
                                  </p:childTnLst>
                                </p:cTn>
                              </p:par>
                              <p:par>
                                <p:cTn id="67" presetID="10" presetClass="exit" presetSubtype="0" fill="hold" grpId="1" nodeType="withEffect">
                                  <p:stCondLst>
                                    <p:cond delay="0"/>
                                  </p:stCondLst>
                                  <p:childTnLst>
                                    <p:animEffect transition="out" filter="fade">
                                      <p:cBhvr>
                                        <p:cTn id="68" dur="250"/>
                                        <p:tgtEl>
                                          <p:spTgt spid="547"/>
                                        </p:tgtEl>
                                      </p:cBhvr>
                                    </p:animEffect>
                                    <p:set>
                                      <p:cBhvr>
                                        <p:cTn id="69" dur="1" fill="hold">
                                          <p:stCondLst>
                                            <p:cond delay="249"/>
                                          </p:stCondLst>
                                        </p:cTn>
                                        <p:tgtEl>
                                          <p:spTgt spid="547"/>
                                        </p:tgtEl>
                                        <p:attrNameLst>
                                          <p:attrName>style.visibility</p:attrName>
                                        </p:attrNameLst>
                                      </p:cBhvr>
                                      <p:to>
                                        <p:strVal val="hidden"/>
                                      </p:to>
                                    </p:set>
                                  </p:childTnLst>
                                </p:cTn>
                              </p:par>
                            </p:childTnLst>
                          </p:cTn>
                        </p:par>
                        <p:par>
                          <p:cTn id="70" fill="hold">
                            <p:stCondLst>
                              <p:cond delay="500"/>
                            </p:stCondLst>
                            <p:childTnLst>
                              <p:par>
                                <p:cTn id="71" presetID="10" presetClass="exit" presetSubtype="0" fill="hold" nodeType="afterEffect">
                                  <p:stCondLst>
                                    <p:cond delay="0"/>
                                  </p:stCondLst>
                                  <p:childTnLst>
                                    <p:animEffect transition="out" filter="fade">
                                      <p:cBhvr>
                                        <p:cTn id="72" dur="250"/>
                                        <p:tgtEl>
                                          <p:spTgt spid="514"/>
                                        </p:tgtEl>
                                      </p:cBhvr>
                                    </p:animEffect>
                                    <p:set>
                                      <p:cBhvr>
                                        <p:cTn id="73" dur="1" fill="hold">
                                          <p:stCondLst>
                                            <p:cond delay="249"/>
                                          </p:stCondLst>
                                        </p:cTn>
                                        <p:tgtEl>
                                          <p:spTgt spid="5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build="p"/>
      <p:bldP spid="546" grpId="0" animBg="1"/>
      <p:bldP spid="546" grpId="1" animBg="1"/>
      <p:bldP spid="546" grpId="2" animBg="1"/>
      <p:bldP spid="2" grpId="0" animBg="1"/>
      <p:bldP spid="2" grpId="1" animBg="1"/>
      <p:bldP spid="547" grpId="0" animBg="1"/>
      <p:bldP spid="54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Hoop Somuah &amp; Sergey Bykov</a:t>
            </a:r>
            <a:endParaRPr lang="en-US" dirty="0"/>
          </a:p>
        </p:txBody>
      </p:sp>
      <p:sp>
        <p:nvSpPr>
          <p:cNvPr id="2" name="Title 1"/>
          <p:cNvSpPr>
            <a:spLocks noGrp="1"/>
          </p:cNvSpPr>
          <p:nvPr>
            <p:ph type="title"/>
          </p:nvPr>
        </p:nvSpPr>
        <p:spPr/>
        <p:txBody>
          <a:bodyPr/>
          <a:lstStyle/>
          <a:p>
            <a:r>
              <a:rPr lang="en-US" dirty="0"/>
              <a:t>Using </a:t>
            </a:r>
            <a:r>
              <a:rPr lang="en-US" dirty="0" smtClean="0"/>
              <a:t>Project “Orleans” </a:t>
            </a:r>
            <a:r>
              <a:rPr lang="en-US" dirty="0"/>
              <a:t>to </a:t>
            </a:r>
            <a:r>
              <a:rPr lang="en-US" dirty="0" smtClean="0"/>
              <a:t>build Halo Cloud services </a:t>
            </a:r>
            <a:r>
              <a:rPr lang="en-US" dirty="0"/>
              <a:t>in Windows Azure</a:t>
            </a:r>
          </a:p>
        </p:txBody>
      </p:sp>
      <p:sp>
        <p:nvSpPr>
          <p:cNvPr id="5" name="Text Placeholder 4"/>
          <p:cNvSpPr>
            <a:spLocks noGrp="1"/>
          </p:cNvSpPr>
          <p:nvPr>
            <p:ph type="body" sz="quarter" idx="13"/>
          </p:nvPr>
        </p:nvSpPr>
        <p:spPr/>
        <p:txBody>
          <a:bodyPr/>
          <a:lstStyle/>
          <a:p>
            <a:r>
              <a:rPr lang="en-US" dirty="0" smtClean="0"/>
              <a:t>3-641</a:t>
            </a:r>
            <a:endParaRPr lang="en-US" dirty="0"/>
          </a:p>
        </p:txBody>
      </p:sp>
    </p:spTree>
    <p:extLst>
      <p:ext uri="{BB962C8B-B14F-4D97-AF65-F5344CB8AC3E}">
        <p14:creationId xmlns:p14="http://schemas.microsoft.com/office/powerpoint/2010/main" val="3596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Actors in “Orleans”: Grains</a:t>
            </a:r>
            <a:endParaRPr lang="en-US" dirty="0"/>
          </a:p>
        </p:txBody>
      </p:sp>
      <p:sp>
        <p:nvSpPr>
          <p:cNvPr id="4" name="Freeform 14"/>
          <p:cNvSpPr>
            <a:spLocks noEditPoints="1"/>
          </p:cNvSpPr>
          <p:nvPr/>
        </p:nvSpPr>
        <p:spPr bwMode="black">
          <a:xfrm>
            <a:off x="1641947" y="2628591"/>
            <a:ext cx="1560752" cy="1554463"/>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bg1">
              <a:lumMod val="95000"/>
            </a:schemeClr>
          </a:solidFill>
          <a:ln w="19050">
            <a:solidFill>
              <a:schemeClr val="tx1"/>
            </a:solidFill>
            <a:prstDash val="sysDash"/>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6" name="Freeform 14"/>
          <p:cNvSpPr>
            <a:spLocks noEditPoints="1"/>
          </p:cNvSpPr>
          <p:nvPr/>
        </p:nvSpPr>
        <p:spPr bwMode="black">
          <a:xfrm>
            <a:off x="5218697" y="1674009"/>
            <a:ext cx="1182418" cy="117765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noFill/>
          <a:ln w="19050">
            <a:solidFill>
              <a:schemeClr val="tx1"/>
            </a:solidFill>
            <a:prstDash val="solid"/>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8" name="TextBox 7"/>
          <p:cNvSpPr txBox="1"/>
          <p:nvPr/>
        </p:nvSpPr>
        <p:spPr>
          <a:xfrm>
            <a:off x="1518722" y="6069763"/>
            <a:ext cx="18158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rgbClr val="404040"/>
                    </a:gs>
                    <a:gs pos="30000">
                      <a:srgbClr val="404040"/>
                    </a:gs>
                  </a:gsLst>
                  <a:lin ang="5400000" scaled="0"/>
                </a:gradFill>
              </a:rPr>
              <a:t>Grain Type</a:t>
            </a:r>
          </a:p>
        </p:txBody>
      </p:sp>
      <p:sp>
        <p:nvSpPr>
          <p:cNvPr id="9" name="TextBox 8"/>
          <p:cNvSpPr txBox="1"/>
          <p:nvPr/>
        </p:nvSpPr>
        <p:spPr>
          <a:xfrm>
            <a:off x="4564052" y="6069763"/>
            <a:ext cx="2491708"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rgbClr val="404040"/>
                    </a:gs>
                    <a:gs pos="30000">
                      <a:srgbClr val="404040"/>
                    </a:gs>
                  </a:gsLst>
                  <a:lin ang="5400000" scaled="0"/>
                </a:gradFill>
              </a:rPr>
              <a:t>Grain (Instance)</a:t>
            </a:r>
          </a:p>
        </p:txBody>
      </p:sp>
      <p:sp>
        <p:nvSpPr>
          <p:cNvPr id="10" name="TextBox 9"/>
          <p:cNvSpPr txBox="1"/>
          <p:nvPr/>
        </p:nvSpPr>
        <p:spPr>
          <a:xfrm>
            <a:off x="8040269" y="6069763"/>
            <a:ext cx="253582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rgbClr val="404040"/>
                    </a:gs>
                    <a:gs pos="30000">
                      <a:srgbClr val="404040"/>
                    </a:gs>
                  </a:gsLst>
                  <a:lin ang="5400000" scaled="0"/>
                </a:gradFill>
              </a:rPr>
              <a:t>Grain Activation</a:t>
            </a:r>
          </a:p>
        </p:txBody>
      </p:sp>
      <p:sp>
        <p:nvSpPr>
          <p:cNvPr id="11" name="TextBox 10"/>
          <p:cNvSpPr txBox="1"/>
          <p:nvPr/>
        </p:nvSpPr>
        <p:spPr>
          <a:xfrm>
            <a:off x="1559715" y="4228774"/>
            <a:ext cx="172521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404040"/>
                    </a:gs>
                    <a:gs pos="30000">
                      <a:srgbClr val="404040"/>
                    </a:gs>
                  </a:gsLst>
                  <a:lin ang="5400000" scaled="0"/>
                </a:gradFill>
              </a:rPr>
              <a:t>Game Grain Type</a:t>
            </a:r>
          </a:p>
        </p:txBody>
      </p:sp>
      <p:sp>
        <p:nvSpPr>
          <p:cNvPr id="12" name="Freeform 14"/>
          <p:cNvSpPr>
            <a:spLocks noEditPoints="1"/>
          </p:cNvSpPr>
          <p:nvPr/>
        </p:nvSpPr>
        <p:spPr bwMode="black">
          <a:xfrm>
            <a:off x="5218697" y="3966088"/>
            <a:ext cx="1182418" cy="117765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noFill/>
          <a:ln w="19050">
            <a:solidFill>
              <a:schemeClr val="tx1"/>
            </a:solidFill>
            <a:prstDash val="solid"/>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3" name="TextBox 12"/>
          <p:cNvSpPr txBox="1"/>
          <p:nvPr/>
        </p:nvSpPr>
        <p:spPr>
          <a:xfrm>
            <a:off x="4297155" y="2765750"/>
            <a:ext cx="3025508"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smtClean="0">
                <a:gradFill>
                  <a:gsLst>
                    <a:gs pos="2917">
                      <a:srgbClr val="404040"/>
                    </a:gs>
                    <a:gs pos="30000">
                      <a:srgbClr val="404040"/>
                    </a:gs>
                  </a:gsLst>
                  <a:lin ang="5400000" scaled="0"/>
                </a:gradFill>
              </a:rPr>
              <a:t>Game Grain (Instance) </a:t>
            </a:r>
            <a:r>
              <a:rPr lang="en-US" sz="1400" dirty="0" smtClean="0">
                <a:solidFill>
                  <a:srgbClr val="00BCF2"/>
                </a:solidFill>
              </a:rPr>
              <a:t>#2,548,308</a:t>
            </a:r>
          </a:p>
        </p:txBody>
      </p:sp>
      <p:sp>
        <p:nvSpPr>
          <p:cNvPr id="14" name="TextBox 13"/>
          <p:cNvSpPr txBox="1"/>
          <p:nvPr/>
        </p:nvSpPr>
        <p:spPr>
          <a:xfrm>
            <a:off x="4297155" y="5057829"/>
            <a:ext cx="3025508" cy="489365"/>
          </a:xfrm>
          <a:prstGeom prst="rect">
            <a:avLst/>
          </a:prstGeom>
          <a:noFill/>
        </p:spPr>
        <p:txBody>
          <a:bodyPr wrap="none" lIns="182880" tIns="146304" rIns="182880" bIns="146304" rtlCol="0">
            <a:spAutoFit/>
          </a:bodyPr>
          <a:lstStyle/>
          <a:p>
            <a:pPr algn="ctr">
              <a:lnSpc>
                <a:spcPct val="90000"/>
              </a:lnSpc>
              <a:spcAft>
                <a:spcPts val="600"/>
              </a:spcAft>
            </a:pPr>
            <a:r>
              <a:rPr lang="en-US" sz="1400" dirty="0" smtClean="0">
                <a:gradFill>
                  <a:gsLst>
                    <a:gs pos="2917">
                      <a:srgbClr val="404040"/>
                    </a:gs>
                    <a:gs pos="30000">
                      <a:srgbClr val="404040"/>
                    </a:gs>
                  </a:gsLst>
                  <a:lin ang="5400000" scaled="0"/>
                </a:gradFill>
              </a:rPr>
              <a:t>Game Grain (Instance) </a:t>
            </a:r>
            <a:r>
              <a:rPr lang="en-US" sz="1400" dirty="0" smtClean="0">
                <a:solidFill>
                  <a:srgbClr val="00BCF2"/>
                </a:solidFill>
              </a:rPr>
              <a:t>#2,031,769</a:t>
            </a:r>
          </a:p>
        </p:txBody>
      </p:sp>
      <p:sp>
        <p:nvSpPr>
          <p:cNvPr id="17" name="Freeform 14"/>
          <p:cNvSpPr>
            <a:spLocks noEditPoints="1"/>
          </p:cNvSpPr>
          <p:nvPr/>
        </p:nvSpPr>
        <p:spPr bwMode="black">
          <a:xfrm>
            <a:off x="8746397" y="1674009"/>
            <a:ext cx="1182418" cy="117765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prstDash val="solid"/>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8" name="Freeform 14"/>
          <p:cNvSpPr>
            <a:spLocks noEditPoints="1"/>
          </p:cNvSpPr>
          <p:nvPr/>
        </p:nvSpPr>
        <p:spPr bwMode="black">
          <a:xfrm>
            <a:off x="8751772" y="3966088"/>
            <a:ext cx="1182418" cy="117765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prstDash val="solid"/>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9" name="TextBox 18"/>
          <p:cNvSpPr txBox="1"/>
          <p:nvPr/>
        </p:nvSpPr>
        <p:spPr>
          <a:xfrm>
            <a:off x="8054915" y="2765750"/>
            <a:ext cx="2565382" cy="760208"/>
          </a:xfrm>
          <a:prstGeom prst="rect">
            <a:avLst/>
          </a:prstGeom>
          <a:noFill/>
        </p:spPr>
        <p:txBody>
          <a:bodyPr wrap="none" lIns="182880" tIns="146304" rIns="182880" bIns="146304" rtlCol="0">
            <a:spAutoFit/>
          </a:bodyPr>
          <a:lstStyle/>
          <a:p>
            <a:pPr algn="ctr">
              <a:lnSpc>
                <a:spcPct val="90000"/>
              </a:lnSpc>
              <a:spcAft>
                <a:spcPts val="600"/>
              </a:spcAft>
            </a:pPr>
            <a:r>
              <a:rPr lang="en-US" sz="1400" dirty="0" smtClean="0">
                <a:gradFill>
                  <a:gsLst>
                    <a:gs pos="2917">
                      <a:srgbClr val="404040"/>
                    </a:gs>
                    <a:gs pos="30000">
                      <a:srgbClr val="404040"/>
                    </a:gs>
                  </a:gsLst>
                  <a:lin ang="5400000" scaled="0"/>
                </a:gradFill>
              </a:rPr>
              <a:t>Game Grain #2,548,308</a:t>
            </a:r>
          </a:p>
          <a:p>
            <a:pPr algn="ctr">
              <a:lnSpc>
                <a:spcPct val="90000"/>
              </a:lnSpc>
              <a:spcAft>
                <a:spcPts val="600"/>
              </a:spcAft>
            </a:pPr>
            <a:r>
              <a:rPr lang="en-US" sz="1400" dirty="0" smtClean="0">
                <a:solidFill>
                  <a:srgbClr val="00BCF2"/>
                </a:solidFill>
              </a:rPr>
              <a:t>Activation #1 @ </a:t>
            </a:r>
            <a:r>
              <a:rPr lang="en-US" sz="1400" dirty="0">
                <a:solidFill>
                  <a:srgbClr val="00BCF2"/>
                </a:solidFill>
              </a:rPr>
              <a:t>192.168.1.1</a:t>
            </a:r>
            <a:endParaRPr lang="en-US" sz="1400" dirty="0" smtClean="0">
              <a:solidFill>
                <a:srgbClr val="00BCF2"/>
              </a:solidFill>
            </a:endParaRPr>
          </a:p>
        </p:txBody>
      </p:sp>
      <p:sp>
        <p:nvSpPr>
          <p:cNvPr id="21" name="TextBox 20"/>
          <p:cNvSpPr txBox="1"/>
          <p:nvPr/>
        </p:nvSpPr>
        <p:spPr>
          <a:xfrm>
            <a:off x="7813245" y="5057829"/>
            <a:ext cx="2999028"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dirty="0" smtClean="0">
                <a:gradFill>
                  <a:gsLst>
                    <a:gs pos="2917">
                      <a:srgbClr val="404040"/>
                    </a:gs>
                    <a:gs pos="30000">
                      <a:srgbClr val="404040"/>
                    </a:gs>
                  </a:gsLst>
                  <a:lin ang="5400000" scaled="0"/>
                </a:gradFill>
              </a:rPr>
              <a:t>Game Grain #2,031,769</a:t>
            </a:r>
          </a:p>
          <a:p>
            <a:pPr algn="ctr">
              <a:lnSpc>
                <a:spcPct val="90000"/>
              </a:lnSpc>
              <a:spcAft>
                <a:spcPts val="600"/>
              </a:spcAft>
            </a:pPr>
            <a:r>
              <a:rPr lang="en-US" sz="1400" dirty="0" smtClean="0">
                <a:solidFill>
                  <a:srgbClr val="00BCF2"/>
                </a:solidFill>
              </a:rPr>
              <a:t>Activation #</a:t>
            </a:r>
            <a:r>
              <a:rPr lang="en-US" sz="1400" dirty="0">
                <a:solidFill>
                  <a:srgbClr val="00BCF2"/>
                </a:solidFill>
              </a:rPr>
              <a:t>1 @ </a:t>
            </a:r>
            <a:r>
              <a:rPr lang="en-US" sz="1400" dirty="0" smtClean="0">
                <a:solidFill>
                  <a:srgbClr val="00BCF2"/>
                </a:solidFill>
              </a:rPr>
              <a:t>192.168.1.5</a:t>
            </a:r>
          </a:p>
        </p:txBody>
      </p:sp>
    </p:spTree>
    <p:extLst>
      <p:ext uri="{BB962C8B-B14F-4D97-AF65-F5344CB8AC3E}">
        <p14:creationId xmlns:p14="http://schemas.microsoft.com/office/powerpoint/2010/main" val="117869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loud 19"/>
          <p:cNvSpPr/>
          <p:nvPr/>
        </p:nvSpPr>
        <p:spPr bwMode="auto">
          <a:xfrm>
            <a:off x="2768095" y="2685925"/>
            <a:ext cx="2044504" cy="1764220"/>
          </a:xfrm>
          <a:prstGeom prst="cloud">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6" name="Hexagon 185"/>
          <p:cNvSpPr>
            <a:spLocks noChangeAspect="1"/>
          </p:cNvSpPr>
          <p:nvPr/>
        </p:nvSpPr>
        <p:spPr bwMode="auto">
          <a:xfrm>
            <a:off x="8692630" y="3631806"/>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Hexagon 169"/>
          <p:cNvSpPr>
            <a:spLocks noChangeAspect="1"/>
          </p:cNvSpPr>
          <p:nvPr/>
        </p:nvSpPr>
        <p:spPr bwMode="auto">
          <a:xfrm>
            <a:off x="2591446" y="2490904"/>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557718" y="211204"/>
            <a:ext cx="10610382" cy="6725437"/>
            <a:chOff x="557718" y="211204"/>
            <a:chExt cx="10610382" cy="6725437"/>
          </a:xfrm>
        </p:grpSpPr>
        <p:sp>
          <p:nvSpPr>
            <p:cNvPr id="171" name="Hexagon 170"/>
            <p:cNvSpPr>
              <a:spLocks noChangeAspect="1"/>
            </p:cNvSpPr>
            <p:nvPr/>
          </p:nvSpPr>
          <p:spPr bwMode="auto">
            <a:xfrm>
              <a:off x="2591446" y="4770604"/>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Hexagon 173"/>
            <p:cNvSpPr>
              <a:spLocks noChangeAspect="1"/>
            </p:cNvSpPr>
            <p:nvPr/>
          </p:nvSpPr>
          <p:spPr bwMode="auto">
            <a:xfrm>
              <a:off x="557718" y="3631806"/>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Hexagon 175"/>
            <p:cNvSpPr>
              <a:spLocks noChangeAspect="1"/>
            </p:cNvSpPr>
            <p:nvPr/>
          </p:nvSpPr>
          <p:spPr bwMode="auto">
            <a:xfrm>
              <a:off x="557718" y="1352106"/>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Hexagon 177"/>
            <p:cNvSpPr>
              <a:spLocks noChangeAspect="1"/>
            </p:cNvSpPr>
            <p:nvPr/>
          </p:nvSpPr>
          <p:spPr bwMode="auto">
            <a:xfrm>
              <a:off x="4625174" y="3631806"/>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Hexagon 179"/>
            <p:cNvSpPr>
              <a:spLocks noChangeAspect="1"/>
            </p:cNvSpPr>
            <p:nvPr/>
          </p:nvSpPr>
          <p:spPr bwMode="auto">
            <a:xfrm>
              <a:off x="4625174" y="1352106"/>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Hexagon 181"/>
            <p:cNvSpPr>
              <a:spLocks noChangeAspect="1"/>
            </p:cNvSpPr>
            <p:nvPr/>
          </p:nvSpPr>
          <p:spPr bwMode="auto">
            <a:xfrm>
              <a:off x="6658902" y="2490904"/>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Hexagon 182"/>
            <p:cNvSpPr>
              <a:spLocks noChangeAspect="1"/>
            </p:cNvSpPr>
            <p:nvPr/>
          </p:nvSpPr>
          <p:spPr bwMode="auto">
            <a:xfrm>
              <a:off x="6658902" y="4770604"/>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Hexagon 183"/>
            <p:cNvSpPr>
              <a:spLocks noChangeAspect="1"/>
            </p:cNvSpPr>
            <p:nvPr/>
          </p:nvSpPr>
          <p:spPr bwMode="auto">
            <a:xfrm>
              <a:off x="6658902" y="211204"/>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Hexagon 187"/>
            <p:cNvSpPr>
              <a:spLocks noChangeAspect="1"/>
            </p:cNvSpPr>
            <p:nvPr/>
          </p:nvSpPr>
          <p:spPr bwMode="auto">
            <a:xfrm>
              <a:off x="8692630" y="1352106"/>
              <a:ext cx="2475470" cy="2166037"/>
            </a:xfrm>
            <a:prstGeom prst="hexagon">
              <a:avLst/>
            </a:prstGeom>
            <a:noFill/>
            <a:ln w="12700">
              <a:solidFill>
                <a:srgbClr val="7F7F7F"/>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p:cNvSpPr>
            <a:spLocks noGrp="1"/>
          </p:cNvSpPr>
          <p:nvPr>
            <p:ph type="title"/>
          </p:nvPr>
        </p:nvSpPr>
        <p:spPr/>
        <p:txBody>
          <a:bodyPr/>
          <a:lstStyle/>
          <a:p>
            <a:r>
              <a:rPr lang="en-US" dirty="0" smtClean="0"/>
              <a:t>A </a:t>
            </a:r>
            <a:r>
              <a:rPr lang="en-US" i="1" dirty="0">
                <a:solidFill>
                  <a:srgbClr val="00BCF2"/>
                </a:solidFill>
              </a:rPr>
              <a:t>c</a:t>
            </a:r>
            <a:r>
              <a:rPr lang="en-US" i="1" dirty="0" smtClean="0">
                <a:solidFill>
                  <a:srgbClr val="00BCF2"/>
                </a:solidFill>
              </a:rPr>
              <a:t>loud native</a:t>
            </a:r>
            <a:r>
              <a:rPr lang="en-US" dirty="0" smtClean="0"/>
              <a:t> runtime</a:t>
            </a:r>
            <a:endParaRPr lang="en-US" dirty="0"/>
          </a:p>
        </p:txBody>
      </p:sp>
      <p:sp>
        <p:nvSpPr>
          <p:cNvPr id="5" name="Freeform 46"/>
          <p:cNvSpPr>
            <a:spLocks noEditPoints="1"/>
          </p:cNvSpPr>
          <p:nvPr/>
        </p:nvSpPr>
        <p:spPr bwMode="black">
          <a:xfrm>
            <a:off x="1604567" y="2881721"/>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6" name="Freeform 14"/>
          <p:cNvSpPr>
            <a:spLocks noEditPoints="1"/>
          </p:cNvSpPr>
          <p:nvPr/>
        </p:nvSpPr>
        <p:spPr bwMode="black">
          <a:xfrm>
            <a:off x="9409099" y="2555558"/>
            <a:ext cx="535383" cy="53322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7" name="Freeform 22"/>
          <p:cNvSpPr>
            <a:spLocks noEditPoints="1"/>
          </p:cNvSpPr>
          <p:nvPr/>
        </p:nvSpPr>
        <p:spPr bwMode="black">
          <a:xfrm>
            <a:off x="3167776" y="3593116"/>
            <a:ext cx="535383" cy="537541"/>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22" name="Freeform 10"/>
          <p:cNvSpPr>
            <a:spLocks noEditPoints="1"/>
          </p:cNvSpPr>
          <p:nvPr/>
        </p:nvSpPr>
        <p:spPr bwMode="black">
          <a:xfrm>
            <a:off x="7445216" y="6080802"/>
            <a:ext cx="533225" cy="533224"/>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39" name="Group 38"/>
          <p:cNvGrpSpPr/>
          <p:nvPr/>
        </p:nvGrpSpPr>
        <p:grpSpPr>
          <a:xfrm>
            <a:off x="5075377" y="2327706"/>
            <a:ext cx="533221" cy="533221"/>
            <a:chOff x="3233165" y="1874357"/>
            <a:chExt cx="392110" cy="392110"/>
          </a:xfrm>
        </p:grpSpPr>
        <p:sp>
          <p:nvSpPr>
            <p:cNvPr id="30"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35" name="Donut 34"/>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Group 102"/>
          <p:cNvGrpSpPr/>
          <p:nvPr/>
        </p:nvGrpSpPr>
        <p:grpSpPr>
          <a:xfrm>
            <a:off x="5487926" y="2765750"/>
            <a:ext cx="533221" cy="533221"/>
            <a:chOff x="4046256" y="2408118"/>
            <a:chExt cx="392110" cy="392110"/>
          </a:xfrm>
        </p:grpSpPr>
        <p:grpSp>
          <p:nvGrpSpPr>
            <p:cNvPr id="8" name="Group 142"/>
            <p:cNvGrpSpPr/>
            <p:nvPr/>
          </p:nvGrpSpPr>
          <p:grpSpPr bwMode="black">
            <a:xfrm>
              <a:off x="4134994" y="2521400"/>
              <a:ext cx="214635" cy="165546"/>
              <a:chOff x="6673850" y="4338638"/>
              <a:chExt cx="1403351" cy="1082675"/>
            </a:xfrm>
            <a:solidFill>
              <a:schemeClr val="tx1"/>
            </a:solidFill>
          </p:grpSpPr>
          <p:sp>
            <p:nvSpPr>
              <p:cNvPr id="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6"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7"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8"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9"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36" name="Donut 35"/>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p:cNvGrpSpPr/>
          <p:nvPr/>
        </p:nvGrpSpPr>
        <p:grpSpPr>
          <a:xfrm>
            <a:off x="6040843" y="1930579"/>
            <a:ext cx="533221" cy="533221"/>
            <a:chOff x="4604545" y="1640238"/>
            <a:chExt cx="392110" cy="392110"/>
          </a:xfrm>
        </p:grpSpPr>
        <p:grpSp>
          <p:nvGrpSpPr>
            <p:cNvPr id="23" name="Group 36"/>
            <p:cNvGrpSpPr/>
            <p:nvPr/>
          </p:nvGrpSpPr>
          <p:grpSpPr bwMode="black">
            <a:xfrm>
              <a:off x="4673640" y="1736214"/>
              <a:ext cx="253920" cy="200159"/>
              <a:chOff x="3358790" y="376388"/>
              <a:chExt cx="1516063" cy="1195388"/>
            </a:xfrm>
            <a:solidFill>
              <a:schemeClr val="tx1"/>
            </a:solidFill>
          </p:grpSpPr>
          <p:sp>
            <p:nvSpPr>
              <p:cNvPr id="2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8"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9"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grpSp>
        <p:sp>
          <p:nvSpPr>
            <p:cNvPr id="37" name="Donut 36"/>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p:cNvGrpSpPr/>
          <p:nvPr/>
        </p:nvGrpSpPr>
        <p:grpSpPr>
          <a:xfrm>
            <a:off x="5495790" y="3964514"/>
            <a:ext cx="533221" cy="533221"/>
            <a:chOff x="4179295" y="3183652"/>
            <a:chExt cx="392110" cy="392110"/>
          </a:xfrm>
        </p:grpSpPr>
        <p:sp>
          <p:nvSpPr>
            <p:cNvPr id="2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40" name="Donut 39"/>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Freeform 46"/>
          <p:cNvSpPr>
            <a:spLocks noEditPoints="1"/>
          </p:cNvSpPr>
          <p:nvPr/>
        </p:nvSpPr>
        <p:spPr bwMode="black">
          <a:xfrm>
            <a:off x="5281153" y="1622725"/>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4" name="Freeform 46"/>
          <p:cNvSpPr>
            <a:spLocks noEditPoints="1"/>
          </p:cNvSpPr>
          <p:nvPr/>
        </p:nvSpPr>
        <p:spPr bwMode="black">
          <a:xfrm>
            <a:off x="9416357" y="3877744"/>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6" name="Freeform 46"/>
          <p:cNvSpPr>
            <a:spLocks noEditPoints="1"/>
          </p:cNvSpPr>
          <p:nvPr/>
        </p:nvSpPr>
        <p:spPr bwMode="black">
          <a:xfrm>
            <a:off x="7449633" y="2806679"/>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7" name="Freeform 46"/>
          <p:cNvSpPr>
            <a:spLocks noEditPoints="1"/>
          </p:cNvSpPr>
          <p:nvPr/>
        </p:nvSpPr>
        <p:spPr bwMode="black">
          <a:xfrm>
            <a:off x="2149973" y="4780221"/>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48" name="Freeform 46"/>
          <p:cNvSpPr>
            <a:spLocks noEditPoints="1"/>
          </p:cNvSpPr>
          <p:nvPr/>
        </p:nvSpPr>
        <p:spPr bwMode="black">
          <a:xfrm>
            <a:off x="6939432" y="5647338"/>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49" name="Group 48"/>
          <p:cNvGrpSpPr/>
          <p:nvPr/>
        </p:nvGrpSpPr>
        <p:grpSpPr>
          <a:xfrm>
            <a:off x="1116363" y="3832959"/>
            <a:ext cx="533221" cy="533221"/>
            <a:chOff x="4604545" y="1640238"/>
            <a:chExt cx="392110" cy="392110"/>
          </a:xfrm>
        </p:grpSpPr>
        <p:grpSp>
          <p:nvGrpSpPr>
            <p:cNvPr id="50" name="Group 36"/>
            <p:cNvGrpSpPr/>
            <p:nvPr/>
          </p:nvGrpSpPr>
          <p:grpSpPr bwMode="black">
            <a:xfrm>
              <a:off x="4673640" y="1736214"/>
              <a:ext cx="253920" cy="200159"/>
              <a:chOff x="3358790" y="376388"/>
              <a:chExt cx="1516063" cy="1195388"/>
            </a:xfrm>
            <a:solidFill>
              <a:schemeClr val="tx1"/>
            </a:solidFill>
          </p:grpSpPr>
          <p:sp>
            <p:nvSpPr>
              <p:cNvPr id="52"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53"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54"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55"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56"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57"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grpSp>
        <p:sp>
          <p:nvSpPr>
            <p:cNvPr id="51" name="Donut 50"/>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2275165" y="2152704"/>
            <a:ext cx="533221" cy="533221"/>
            <a:chOff x="4604545" y="1640238"/>
            <a:chExt cx="392110" cy="392110"/>
          </a:xfrm>
        </p:grpSpPr>
        <p:grpSp>
          <p:nvGrpSpPr>
            <p:cNvPr id="68" name="Group 36"/>
            <p:cNvGrpSpPr/>
            <p:nvPr/>
          </p:nvGrpSpPr>
          <p:grpSpPr bwMode="black">
            <a:xfrm>
              <a:off x="4673640" y="1736214"/>
              <a:ext cx="253920" cy="200159"/>
              <a:chOff x="3358790" y="376388"/>
              <a:chExt cx="1516063" cy="1195388"/>
            </a:xfrm>
            <a:solidFill>
              <a:schemeClr val="tx1"/>
            </a:solidFill>
          </p:grpSpPr>
          <p:sp>
            <p:nvSpPr>
              <p:cNvPr id="70"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71"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72"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73"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74"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75"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grpSp>
        <p:sp>
          <p:nvSpPr>
            <p:cNvPr id="69" name="Donut 68"/>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 name="Group 75"/>
          <p:cNvGrpSpPr/>
          <p:nvPr/>
        </p:nvGrpSpPr>
        <p:grpSpPr>
          <a:xfrm>
            <a:off x="10032010" y="1715928"/>
            <a:ext cx="533221" cy="533221"/>
            <a:chOff x="4604545" y="1640238"/>
            <a:chExt cx="392110" cy="392110"/>
          </a:xfrm>
        </p:grpSpPr>
        <p:grpSp>
          <p:nvGrpSpPr>
            <p:cNvPr id="77" name="Group 36"/>
            <p:cNvGrpSpPr/>
            <p:nvPr/>
          </p:nvGrpSpPr>
          <p:grpSpPr bwMode="black">
            <a:xfrm>
              <a:off x="4673640" y="1736214"/>
              <a:ext cx="253920" cy="200159"/>
              <a:chOff x="3358790" y="376388"/>
              <a:chExt cx="1516063" cy="1195388"/>
            </a:xfrm>
            <a:solidFill>
              <a:schemeClr val="tx1"/>
            </a:solidFill>
          </p:grpSpPr>
          <p:sp>
            <p:nvSpPr>
              <p:cNvPr id="7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8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8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8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83"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84"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grpSp>
        <p:sp>
          <p:nvSpPr>
            <p:cNvPr id="78" name="Donut 77"/>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5" name="Group 84"/>
          <p:cNvGrpSpPr/>
          <p:nvPr/>
        </p:nvGrpSpPr>
        <p:grpSpPr>
          <a:xfrm>
            <a:off x="9482699" y="5054844"/>
            <a:ext cx="533221" cy="533221"/>
            <a:chOff x="4604545" y="1640238"/>
            <a:chExt cx="392110" cy="392110"/>
          </a:xfrm>
        </p:grpSpPr>
        <p:grpSp>
          <p:nvGrpSpPr>
            <p:cNvPr id="86" name="Group 36"/>
            <p:cNvGrpSpPr/>
            <p:nvPr/>
          </p:nvGrpSpPr>
          <p:grpSpPr bwMode="black">
            <a:xfrm>
              <a:off x="4673640" y="1736214"/>
              <a:ext cx="253920" cy="200159"/>
              <a:chOff x="3358790" y="376388"/>
              <a:chExt cx="1516063" cy="1195388"/>
            </a:xfrm>
            <a:solidFill>
              <a:schemeClr val="tx1"/>
            </a:solidFill>
          </p:grpSpPr>
          <p:sp>
            <p:nvSpPr>
              <p:cNvPr id="8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8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9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9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92"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93"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grpSp>
        <p:sp>
          <p:nvSpPr>
            <p:cNvPr id="87" name="Donut 86"/>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p:cNvGrpSpPr/>
          <p:nvPr/>
        </p:nvGrpSpPr>
        <p:grpSpPr>
          <a:xfrm>
            <a:off x="3345806" y="5114118"/>
            <a:ext cx="533221" cy="533221"/>
            <a:chOff x="4604545" y="1640238"/>
            <a:chExt cx="392110" cy="392110"/>
          </a:xfrm>
        </p:grpSpPr>
        <p:grpSp>
          <p:nvGrpSpPr>
            <p:cNvPr id="95" name="Group 36"/>
            <p:cNvGrpSpPr/>
            <p:nvPr/>
          </p:nvGrpSpPr>
          <p:grpSpPr bwMode="black">
            <a:xfrm>
              <a:off x="4673640" y="1736214"/>
              <a:ext cx="253920" cy="200159"/>
              <a:chOff x="3358790" y="376388"/>
              <a:chExt cx="1516063" cy="1195388"/>
            </a:xfrm>
            <a:solidFill>
              <a:schemeClr val="tx1"/>
            </a:solidFill>
          </p:grpSpPr>
          <p:sp>
            <p:nvSpPr>
              <p:cNvPr id="97"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98"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99"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100"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101"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102"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grpSp>
        <p:sp>
          <p:nvSpPr>
            <p:cNvPr id="96" name="Donut 95"/>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p:cNvGrpSpPr/>
          <p:nvPr/>
        </p:nvGrpSpPr>
        <p:grpSpPr>
          <a:xfrm>
            <a:off x="7702667" y="4961555"/>
            <a:ext cx="533221" cy="533221"/>
            <a:chOff x="4046256" y="2408118"/>
            <a:chExt cx="392110" cy="392110"/>
          </a:xfrm>
        </p:grpSpPr>
        <p:grpSp>
          <p:nvGrpSpPr>
            <p:cNvPr id="105" name="Group 142"/>
            <p:cNvGrpSpPr/>
            <p:nvPr/>
          </p:nvGrpSpPr>
          <p:grpSpPr bwMode="black">
            <a:xfrm>
              <a:off x="4134994" y="2521400"/>
              <a:ext cx="214635" cy="165546"/>
              <a:chOff x="6673850" y="4338638"/>
              <a:chExt cx="1403351" cy="1082675"/>
            </a:xfrm>
            <a:solidFill>
              <a:schemeClr val="tx1"/>
            </a:solidFill>
          </p:grpSpPr>
          <p:sp>
            <p:nvSpPr>
              <p:cNvPr id="10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0"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4"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106" name="Donut 105"/>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8" name="Group 117"/>
          <p:cNvGrpSpPr/>
          <p:nvPr/>
        </p:nvGrpSpPr>
        <p:grpSpPr>
          <a:xfrm>
            <a:off x="4012878" y="3864046"/>
            <a:ext cx="533221" cy="533221"/>
            <a:chOff x="4046256" y="2408118"/>
            <a:chExt cx="392110" cy="392110"/>
          </a:xfrm>
        </p:grpSpPr>
        <p:grpSp>
          <p:nvGrpSpPr>
            <p:cNvPr id="119" name="Group 142"/>
            <p:cNvGrpSpPr/>
            <p:nvPr/>
          </p:nvGrpSpPr>
          <p:grpSpPr bwMode="black">
            <a:xfrm>
              <a:off x="4134994" y="2521400"/>
              <a:ext cx="214635" cy="165546"/>
              <a:chOff x="6673850" y="4338638"/>
              <a:chExt cx="1403351" cy="1082675"/>
            </a:xfrm>
            <a:solidFill>
              <a:schemeClr val="tx1"/>
            </a:solidFill>
          </p:grpSpPr>
          <p:sp>
            <p:nvSpPr>
              <p:cNvPr id="121"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2"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3"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4"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5"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6"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7"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8"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9"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30"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31"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120" name="Donut 119"/>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2" name="Group 131"/>
          <p:cNvGrpSpPr/>
          <p:nvPr/>
        </p:nvGrpSpPr>
        <p:grpSpPr>
          <a:xfrm>
            <a:off x="3017057" y="2621894"/>
            <a:ext cx="533221" cy="533221"/>
            <a:chOff x="4046256" y="2408118"/>
            <a:chExt cx="392110" cy="392110"/>
          </a:xfrm>
        </p:grpSpPr>
        <p:grpSp>
          <p:nvGrpSpPr>
            <p:cNvPr id="133" name="Group 142"/>
            <p:cNvGrpSpPr/>
            <p:nvPr/>
          </p:nvGrpSpPr>
          <p:grpSpPr bwMode="black">
            <a:xfrm>
              <a:off x="4134994" y="2521400"/>
              <a:ext cx="214635" cy="165546"/>
              <a:chOff x="6673850" y="4338638"/>
              <a:chExt cx="1403351" cy="1082675"/>
            </a:xfrm>
            <a:solidFill>
              <a:schemeClr val="tx1"/>
            </a:solidFill>
          </p:grpSpPr>
          <p:sp>
            <p:nvSpPr>
              <p:cNvPr id="135"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36"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37"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38"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39"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40"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41"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42"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43"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44"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45"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134" name="Donut 133"/>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6" name="Group 145"/>
          <p:cNvGrpSpPr/>
          <p:nvPr/>
        </p:nvGrpSpPr>
        <p:grpSpPr>
          <a:xfrm>
            <a:off x="1977008" y="4181603"/>
            <a:ext cx="533221" cy="533221"/>
            <a:chOff x="3233165" y="1874357"/>
            <a:chExt cx="392110" cy="392110"/>
          </a:xfrm>
        </p:grpSpPr>
        <p:sp>
          <p:nvSpPr>
            <p:cNvPr id="147"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148" name="Donut 147"/>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9" name="Group 148"/>
          <p:cNvGrpSpPr/>
          <p:nvPr/>
        </p:nvGrpSpPr>
        <p:grpSpPr>
          <a:xfrm>
            <a:off x="7039822" y="1158076"/>
            <a:ext cx="533221" cy="533221"/>
            <a:chOff x="3233165" y="1874357"/>
            <a:chExt cx="392110" cy="392110"/>
          </a:xfrm>
        </p:grpSpPr>
        <p:sp>
          <p:nvSpPr>
            <p:cNvPr id="150"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151" name="Donut 150"/>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2" name="Group 151"/>
          <p:cNvGrpSpPr/>
          <p:nvPr/>
        </p:nvGrpSpPr>
        <p:grpSpPr>
          <a:xfrm>
            <a:off x="7155593" y="3723424"/>
            <a:ext cx="533221" cy="533221"/>
            <a:chOff x="3233165" y="1874357"/>
            <a:chExt cx="392110" cy="392110"/>
          </a:xfrm>
        </p:grpSpPr>
        <p:sp>
          <p:nvSpPr>
            <p:cNvPr id="153"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154" name="Donut 153"/>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5" name="Group 154"/>
          <p:cNvGrpSpPr/>
          <p:nvPr/>
        </p:nvGrpSpPr>
        <p:grpSpPr>
          <a:xfrm>
            <a:off x="5068771" y="4875741"/>
            <a:ext cx="533221" cy="533221"/>
            <a:chOff x="3233165" y="1874357"/>
            <a:chExt cx="392110" cy="392110"/>
          </a:xfrm>
        </p:grpSpPr>
        <p:sp>
          <p:nvSpPr>
            <p:cNvPr id="15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157" name="Donut 156"/>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8" name="Freeform 10"/>
          <p:cNvSpPr>
            <a:spLocks noEditPoints="1"/>
          </p:cNvSpPr>
          <p:nvPr/>
        </p:nvSpPr>
        <p:spPr bwMode="black">
          <a:xfrm>
            <a:off x="10277649" y="4547248"/>
            <a:ext cx="533225" cy="533224"/>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59" name="Freeform 10"/>
          <p:cNvSpPr>
            <a:spLocks noEditPoints="1"/>
          </p:cNvSpPr>
          <p:nvPr/>
        </p:nvSpPr>
        <p:spPr bwMode="black">
          <a:xfrm>
            <a:off x="9088473" y="1851221"/>
            <a:ext cx="533225" cy="533224"/>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60" name="Freeform 10"/>
          <p:cNvSpPr>
            <a:spLocks noEditPoints="1"/>
          </p:cNvSpPr>
          <p:nvPr/>
        </p:nvSpPr>
        <p:spPr bwMode="black">
          <a:xfrm>
            <a:off x="6385323" y="4533770"/>
            <a:ext cx="533225" cy="533224"/>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61" name="Freeform 10"/>
          <p:cNvSpPr>
            <a:spLocks noEditPoints="1"/>
          </p:cNvSpPr>
          <p:nvPr/>
        </p:nvSpPr>
        <p:spPr bwMode="black">
          <a:xfrm>
            <a:off x="8283555" y="3653915"/>
            <a:ext cx="533225" cy="533224"/>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62" name="Freeform 10"/>
          <p:cNvSpPr>
            <a:spLocks noEditPoints="1"/>
          </p:cNvSpPr>
          <p:nvPr/>
        </p:nvSpPr>
        <p:spPr bwMode="black">
          <a:xfrm>
            <a:off x="1528842" y="1654025"/>
            <a:ext cx="533225" cy="533224"/>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63" name="Freeform 14"/>
          <p:cNvSpPr>
            <a:spLocks noEditPoints="1"/>
          </p:cNvSpPr>
          <p:nvPr/>
        </p:nvSpPr>
        <p:spPr bwMode="black">
          <a:xfrm>
            <a:off x="1358991" y="5080472"/>
            <a:ext cx="535383" cy="53322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64" name="Freeform 14"/>
          <p:cNvSpPr>
            <a:spLocks noEditPoints="1"/>
          </p:cNvSpPr>
          <p:nvPr/>
        </p:nvSpPr>
        <p:spPr bwMode="black">
          <a:xfrm>
            <a:off x="4083949" y="5506703"/>
            <a:ext cx="535383" cy="53322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65" name="Freeform 14"/>
          <p:cNvSpPr>
            <a:spLocks noEditPoints="1"/>
          </p:cNvSpPr>
          <p:nvPr/>
        </p:nvSpPr>
        <p:spPr bwMode="black">
          <a:xfrm>
            <a:off x="3865392" y="3115653"/>
            <a:ext cx="535383" cy="53322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67" name="Freeform 14"/>
          <p:cNvSpPr>
            <a:spLocks noEditPoints="1"/>
          </p:cNvSpPr>
          <p:nvPr/>
        </p:nvSpPr>
        <p:spPr bwMode="black">
          <a:xfrm>
            <a:off x="6170475" y="2594314"/>
            <a:ext cx="535383" cy="53322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68" name="Freeform 14"/>
          <p:cNvSpPr>
            <a:spLocks noEditPoints="1"/>
          </p:cNvSpPr>
          <p:nvPr/>
        </p:nvSpPr>
        <p:spPr bwMode="black">
          <a:xfrm>
            <a:off x="8141729" y="5568457"/>
            <a:ext cx="535383" cy="53322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198" name="Group 197"/>
          <p:cNvGrpSpPr/>
          <p:nvPr/>
        </p:nvGrpSpPr>
        <p:grpSpPr>
          <a:xfrm>
            <a:off x="7935260" y="702090"/>
            <a:ext cx="533221" cy="533221"/>
            <a:chOff x="4179295" y="3183652"/>
            <a:chExt cx="392110" cy="392110"/>
          </a:xfrm>
        </p:grpSpPr>
        <p:sp>
          <p:nvSpPr>
            <p:cNvPr id="199"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200" name="Donut 199"/>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4" name="Group 203"/>
          <p:cNvGrpSpPr/>
          <p:nvPr/>
        </p:nvGrpSpPr>
        <p:grpSpPr>
          <a:xfrm>
            <a:off x="1044720" y="2203027"/>
            <a:ext cx="533221" cy="533221"/>
            <a:chOff x="4179295" y="3183652"/>
            <a:chExt cx="392110" cy="392110"/>
          </a:xfrm>
        </p:grpSpPr>
        <p:sp>
          <p:nvSpPr>
            <p:cNvPr id="205"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206" name="Donut 205"/>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7" name="Group 206"/>
          <p:cNvGrpSpPr/>
          <p:nvPr/>
        </p:nvGrpSpPr>
        <p:grpSpPr>
          <a:xfrm>
            <a:off x="8131612" y="3014977"/>
            <a:ext cx="533221" cy="533221"/>
            <a:chOff x="4179295" y="3183652"/>
            <a:chExt cx="392110" cy="392110"/>
          </a:xfrm>
        </p:grpSpPr>
        <p:sp>
          <p:nvSpPr>
            <p:cNvPr id="208"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209" name="Donut 208"/>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10" name="Freeform 46"/>
          <p:cNvSpPr>
            <a:spLocks noEditPoints="1"/>
          </p:cNvSpPr>
          <p:nvPr/>
        </p:nvSpPr>
        <p:spPr bwMode="black">
          <a:xfrm>
            <a:off x="3055933" y="5990853"/>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211" name="Freeform 46"/>
          <p:cNvSpPr>
            <a:spLocks noEditPoints="1"/>
          </p:cNvSpPr>
          <p:nvPr/>
        </p:nvSpPr>
        <p:spPr bwMode="black">
          <a:xfrm>
            <a:off x="10071358" y="2806679"/>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212" name="Freeform 46"/>
          <p:cNvSpPr>
            <a:spLocks noEditPoints="1"/>
          </p:cNvSpPr>
          <p:nvPr/>
        </p:nvSpPr>
        <p:spPr bwMode="black">
          <a:xfrm>
            <a:off x="7629364" y="1662147"/>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213" name="Freeform 46"/>
          <p:cNvSpPr>
            <a:spLocks noEditPoints="1"/>
          </p:cNvSpPr>
          <p:nvPr/>
        </p:nvSpPr>
        <p:spPr bwMode="black">
          <a:xfrm>
            <a:off x="6894775" y="3170159"/>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214" name="Freeform 46"/>
          <p:cNvSpPr>
            <a:spLocks noEditPoints="1"/>
          </p:cNvSpPr>
          <p:nvPr/>
        </p:nvSpPr>
        <p:spPr bwMode="black">
          <a:xfrm>
            <a:off x="7305172" y="454233"/>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217" name="Freeform 46"/>
          <p:cNvSpPr>
            <a:spLocks noEditPoints="1"/>
          </p:cNvSpPr>
          <p:nvPr/>
        </p:nvSpPr>
        <p:spPr bwMode="black">
          <a:xfrm>
            <a:off x="5901674" y="5050235"/>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228" name="Freeform 14"/>
          <p:cNvSpPr>
            <a:spLocks noEditPoints="1"/>
          </p:cNvSpPr>
          <p:nvPr/>
        </p:nvSpPr>
        <p:spPr bwMode="black">
          <a:xfrm>
            <a:off x="8295552" y="1267605"/>
            <a:ext cx="535383" cy="53322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243" name="Freeform 22"/>
          <p:cNvSpPr>
            <a:spLocks noEditPoints="1"/>
          </p:cNvSpPr>
          <p:nvPr/>
        </p:nvSpPr>
        <p:spPr bwMode="black">
          <a:xfrm>
            <a:off x="8200789" y="6225454"/>
            <a:ext cx="535383" cy="537541"/>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244" name="Group 243"/>
          <p:cNvGrpSpPr/>
          <p:nvPr/>
        </p:nvGrpSpPr>
        <p:grpSpPr>
          <a:xfrm>
            <a:off x="3960600" y="2800600"/>
            <a:ext cx="533221" cy="533221"/>
            <a:chOff x="4604545" y="1640238"/>
            <a:chExt cx="392110" cy="392110"/>
          </a:xfrm>
        </p:grpSpPr>
        <p:grpSp>
          <p:nvGrpSpPr>
            <p:cNvPr id="245" name="Group 36"/>
            <p:cNvGrpSpPr/>
            <p:nvPr/>
          </p:nvGrpSpPr>
          <p:grpSpPr bwMode="black">
            <a:xfrm>
              <a:off x="4673640" y="1736214"/>
              <a:ext cx="253920" cy="200159"/>
              <a:chOff x="3358790" y="376388"/>
              <a:chExt cx="1516063" cy="1195388"/>
            </a:xfrm>
            <a:solidFill>
              <a:schemeClr val="tx1"/>
            </a:solidFill>
          </p:grpSpPr>
          <p:sp>
            <p:nvSpPr>
              <p:cNvPr id="247"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48"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49"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50"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51"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sp>
            <p:nvSpPr>
              <p:cNvPr id="252"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a:solidFill>
                    <a:srgbClr val="525051">
                      <a:lumMod val="50000"/>
                    </a:srgbClr>
                  </a:solidFill>
                  <a:latin typeface="Segoe Light" pitchFamily="34" charset="0"/>
                </a:endParaRPr>
              </a:p>
            </p:txBody>
          </p:sp>
        </p:grpSp>
        <p:sp>
          <p:nvSpPr>
            <p:cNvPr id="246" name="Donut 245"/>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3" name="Group 252"/>
          <p:cNvGrpSpPr/>
          <p:nvPr/>
        </p:nvGrpSpPr>
        <p:grpSpPr>
          <a:xfrm>
            <a:off x="3091131" y="2989085"/>
            <a:ext cx="533221" cy="533221"/>
            <a:chOff x="4179295" y="3183652"/>
            <a:chExt cx="392110" cy="392110"/>
          </a:xfrm>
        </p:grpSpPr>
        <p:sp>
          <p:nvSpPr>
            <p:cNvPr id="254"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255" name="Donut 254"/>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6" name="Freeform 255"/>
          <p:cNvSpPr>
            <a:spLocks noEditPoints="1"/>
          </p:cNvSpPr>
          <p:nvPr/>
        </p:nvSpPr>
        <p:spPr bwMode="black">
          <a:xfrm>
            <a:off x="3532979" y="3561557"/>
            <a:ext cx="546178" cy="515954"/>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31" name="Line Callout 1 30"/>
          <p:cNvSpPr/>
          <p:nvPr/>
        </p:nvSpPr>
        <p:spPr bwMode="auto">
          <a:xfrm>
            <a:off x="10565231" y="6225454"/>
            <a:ext cx="1413663" cy="388572"/>
          </a:xfrm>
          <a:prstGeom prst="borderCallout1">
            <a:avLst>
              <a:gd name="adj1" fmla="val 18750"/>
              <a:gd name="adj2" fmla="val -8333"/>
              <a:gd name="adj3" fmla="val -96409"/>
              <a:gd name="adj4" fmla="val -38888"/>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New Silo</a:t>
            </a:r>
          </a:p>
        </p:txBody>
      </p:sp>
      <p:sp>
        <p:nvSpPr>
          <p:cNvPr id="257" name="Line Callout 1 256"/>
          <p:cNvSpPr/>
          <p:nvPr/>
        </p:nvSpPr>
        <p:spPr bwMode="auto">
          <a:xfrm>
            <a:off x="2482916" y="1283137"/>
            <a:ext cx="2307651" cy="388572"/>
          </a:xfrm>
          <a:prstGeom prst="borderCallout1">
            <a:avLst>
              <a:gd name="adj1" fmla="val 126807"/>
              <a:gd name="adj2" fmla="val 31696"/>
              <a:gd name="adj3" fmla="val 367034"/>
              <a:gd name="adj4" fmla="val 47235"/>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 Unavailable Silo</a:t>
            </a:r>
          </a:p>
        </p:txBody>
      </p:sp>
      <p:grpSp>
        <p:nvGrpSpPr>
          <p:cNvPr id="32" name="Group 31"/>
          <p:cNvGrpSpPr/>
          <p:nvPr/>
        </p:nvGrpSpPr>
        <p:grpSpPr>
          <a:xfrm>
            <a:off x="9346481" y="392847"/>
            <a:ext cx="2358096" cy="388572"/>
            <a:chOff x="9346481" y="392847"/>
            <a:chExt cx="2307651" cy="388572"/>
          </a:xfrm>
        </p:grpSpPr>
        <p:sp>
          <p:nvSpPr>
            <p:cNvPr id="258" name="Line Callout 1 257"/>
            <p:cNvSpPr/>
            <p:nvPr/>
          </p:nvSpPr>
          <p:spPr bwMode="auto">
            <a:xfrm>
              <a:off x="9346481" y="392847"/>
              <a:ext cx="2307651" cy="388572"/>
            </a:xfrm>
            <a:prstGeom prst="borderCallout1">
              <a:avLst>
                <a:gd name="adj1" fmla="val 126807"/>
                <a:gd name="adj2" fmla="val 31696"/>
                <a:gd name="adj3" fmla="val 254175"/>
                <a:gd name="adj4" fmla="val -18671"/>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 New Activation</a:t>
              </a:r>
            </a:p>
          </p:txBody>
        </p:sp>
        <p:sp>
          <p:nvSpPr>
            <p:cNvPr id="259" name="Line Callout 1 258"/>
            <p:cNvSpPr/>
            <p:nvPr/>
          </p:nvSpPr>
          <p:spPr bwMode="auto">
            <a:xfrm>
              <a:off x="9346481" y="392847"/>
              <a:ext cx="2307651" cy="388572"/>
            </a:xfrm>
            <a:prstGeom prst="borderCallout1">
              <a:avLst>
                <a:gd name="adj1" fmla="val 126807"/>
                <a:gd name="adj2" fmla="val 31696"/>
                <a:gd name="adj3" fmla="val 1486020"/>
                <a:gd name="adj4" fmla="val -28779"/>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 New Activations</a:t>
              </a:r>
            </a:p>
          </p:txBody>
        </p:sp>
      </p:grpSp>
    </p:spTree>
    <p:extLst>
      <p:ext uri="{BB962C8B-B14F-4D97-AF65-F5344CB8AC3E}">
        <p14:creationId xmlns:p14="http://schemas.microsoft.com/office/powerpoint/2010/main" val="2189902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500"/>
                                        <p:tgtEl>
                                          <p:spTgt spid="170"/>
                                        </p:tgtEl>
                                      </p:cBhvr>
                                    </p:animEffect>
                                  </p:childTnLst>
                                </p:cTn>
                              </p:par>
                            </p:childTnLst>
                          </p:cTn>
                        </p:par>
                        <p:par>
                          <p:cTn id="11" fill="hold">
                            <p:stCondLst>
                              <p:cond delay="500"/>
                            </p:stCondLst>
                            <p:childTnLst>
                              <p:par>
                                <p:cTn id="12" presetID="10" presetClass="entr" presetSubtype="0" fill="hold" nodeType="afterEffect">
                                  <p:stCondLst>
                                    <p:cond delay="400"/>
                                  </p:stCondLst>
                                  <p:childTnLst>
                                    <p:set>
                                      <p:cBhvr>
                                        <p:cTn id="13" dur="1" fill="hold">
                                          <p:stCondLst>
                                            <p:cond delay="0"/>
                                          </p:stCondLst>
                                        </p:cTn>
                                        <p:tgtEl>
                                          <p:spTgt spid="204"/>
                                        </p:tgtEl>
                                        <p:attrNameLst>
                                          <p:attrName>style.visibility</p:attrName>
                                        </p:attrNameLst>
                                      </p:cBhvr>
                                      <p:to>
                                        <p:strVal val="visible"/>
                                      </p:to>
                                    </p:set>
                                    <p:animEffect transition="in" filter="fade">
                                      <p:cBhvr>
                                        <p:cTn id="14" dur="750"/>
                                        <p:tgtEl>
                                          <p:spTgt spid="204"/>
                                        </p:tgtEl>
                                      </p:cBhvr>
                                    </p:animEffect>
                                  </p:childTnLst>
                                </p:cTn>
                              </p:par>
                              <p:par>
                                <p:cTn id="15" presetID="10" presetClass="entr" presetSubtype="0" fill="hold" grpId="0" nodeType="withEffect">
                                  <p:stCondLst>
                                    <p:cond delay="5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childTnLst>
                                </p:cTn>
                              </p:par>
                              <p:par>
                                <p:cTn id="18" presetID="10" presetClass="entr" presetSubtype="0" fill="hold" nodeType="withEffect">
                                  <p:stCondLst>
                                    <p:cond delay="25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childTnLst>
                                </p:cTn>
                              </p:par>
                              <p:par>
                                <p:cTn id="27" presetID="10" presetClass="entr" presetSubtype="0" fill="hold" nodeType="withEffect">
                                  <p:stCondLst>
                                    <p:cond delay="5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fade">
                                      <p:cBhvr>
                                        <p:cTn id="32" dur="750"/>
                                        <p:tgtEl>
                                          <p:spTgt spid="164"/>
                                        </p:tgtEl>
                                      </p:cBhvr>
                                    </p:animEffect>
                                  </p:childTnLst>
                                </p:cTn>
                              </p:par>
                            </p:childTnLst>
                          </p:cTn>
                        </p:par>
                        <p:par>
                          <p:cTn id="33" fill="hold">
                            <p:stCondLst>
                              <p:cond delay="1750"/>
                            </p:stCondLst>
                            <p:childTnLst>
                              <p:par>
                                <p:cTn id="34" presetID="10" presetClass="entr" presetSubtype="0" fill="hold" grpId="0" nodeType="afterEffect">
                                  <p:stCondLst>
                                    <p:cond delay="15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250"/>
                                        <p:tgtEl>
                                          <p:spTgt spid="6"/>
                                        </p:tgtEl>
                                      </p:cBhvr>
                                    </p:animEffect>
                                  </p:childTnLst>
                                </p:cTn>
                              </p:par>
                              <p:par>
                                <p:cTn id="37" presetID="10" presetClass="entr" presetSubtype="0" fill="hold" nodeType="withEffect">
                                  <p:stCondLst>
                                    <p:cond delay="15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750"/>
                                        <p:tgtEl>
                                          <p:spTgt spid="198"/>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162"/>
                                        </p:tgtEl>
                                        <p:attrNameLst>
                                          <p:attrName>style.visibility</p:attrName>
                                        </p:attrNameLst>
                                      </p:cBhvr>
                                      <p:to>
                                        <p:strVal val="visible"/>
                                      </p:to>
                                    </p:set>
                                    <p:animEffect transition="in" filter="fade">
                                      <p:cBhvr>
                                        <p:cTn id="42" dur="250"/>
                                        <p:tgtEl>
                                          <p:spTgt spid="162"/>
                                        </p:tgtEl>
                                      </p:cBhvr>
                                    </p:animEffect>
                                  </p:childTnLst>
                                </p:cTn>
                              </p:par>
                              <p:par>
                                <p:cTn id="43" presetID="10" presetClass="entr" presetSubtype="0" fill="hold" grpId="0" nodeType="withEffect">
                                  <p:stCondLst>
                                    <p:cond delay="150"/>
                                  </p:stCondLst>
                                  <p:childTnLst>
                                    <p:set>
                                      <p:cBhvr>
                                        <p:cTn id="44" dur="1" fill="hold">
                                          <p:stCondLst>
                                            <p:cond delay="0"/>
                                          </p:stCondLst>
                                        </p:cTn>
                                        <p:tgtEl>
                                          <p:spTgt spid="163"/>
                                        </p:tgtEl>
                                        <p:attrNameLst>
                                          <p:attrName>style.visibility</p:attrName>
                                        </p:attrNameLst>
                                      </p:cBhvr>
                                      <p:to>
                                        <p:strVal val="visible"/>
                                      </p:to>
                                    </p:set>
                                    <p:animEffect transition="in" filter="fade">
                                      <p:cBhvr>
                                        <p:cTn id="45" dur="500"/>
                                        <p:tgtEl>
                                          <p:spTgt spid="163"/>
                                        </p:tgtEl>
                                      </p:cBhvr>
                                    </p:animEffect>
                                  </p:childTnLst>
                                </p:cTn>
                              </p:par>
                              <p:par>
                                <p:cTn id="46" presetID="10" presetClass="entr" presetSubtype="0" fill="hold" grpId="0" nodeType="withEffect">
                                  <p:stCondLst>
                                    <p:cond delay="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250"/>
                                        <p:tgtEl>
                                          <p:spTgt spid="168"/>
                                        </p:tgtEl>
                                      </p:cBhvr>
                                    </p:animEffect>
                                  </p:childTnLst>
                                </p:cTn>
                              </p:par>
                              <p:par>
                                <p:cTn id="49" presetID="10" presetClass="entr" presetSubtype="0" fill="hold" nodeType="withEffect">
                                  <p:stCondLst>
                                    <p:cond delay="50"/>
                                  </p:stCondLst>
                                  <p:childTnLst>
                                    <p:set>
                                      <p:cBhvr>
                                        <p:cTn id="50" dur="1" fill="hold">
                                          <p:stCondLst>
                                            <p:cond delay="0"/>
                                          </p:stCondLst>
                                        </p:cTn>
                                        <p:tgtEl>
                                          <p:spTgt spid="155"/>
                                        </p:tgtEl>
                                        <p:attrNameLst>
                                          <p:attrName>style.visibility</p:attrName>
                                        </p:attrNameLst>
                                      </p:cBhvr>
                                      <p:to>
                                        <p:strVal val="visible"/>
                                      </p:to>
                                    </p:set>
                                    <p:animEffect transition="in" filter="fade">
                                      <p:cBhvr>
                                        <p:cTn id="51" dur="750"/>
                                        <p:tgtEl>
                                          <p:spTgt spid="155"/>
                                        </p:tgtEl>
                                      </p:cBhvr>
                                    </p:animEffect>
                                  </p:childTnLst>
                                </p:cTn>
                              </p:par>
                              <p:par>
                                <p:cTn id="52" presetID="10" presetClass="entr" presetSubtype="0" fill="hold" nodeType="withEffect">
                                  <p:stCondLst>
                                    <p:cond delay="35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childTnLst>
                          </p:cTn>
                        </p:par>
                        <p:par>
                          <p:cTn id="55" fill="hold">
                            <p:stCondLst>
                              <p:cond delay="2650"/>
                            </p:stCondLst>
                            <p:childTnLst>
                              <p:par>
                                <p:cTn id="56" presetID="10" presetClass="entr" presetSubtype="0" fill="hold" grpId="0" nodeType="afterEffect">
                                  <p:stCondLst>
                                    <p:cond delay="5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250"/>
                                        <p:tgtEl>
                                          <p:spTgt spid="5"/>
                                        </p:tgtEl>
                                      </p:cBhvr>
                                    </p:animEffect>
                                  </p:childTnLst>
                                </p:cTn>
                              </p:par>
                              <p:par>
                                <p:cTn id="59" presetID="10" presetClass="entr" presetSubtype="0" fill="hold" grpId="0" nodeType="withEffect">
                                  <p:stCondLst>
                                    <p:cond delay="50"/>
                                  </p:stCondLst>
                                  <p:childTnLst>
                                    <p:set>
                                      <p:cBhvr>
                                        <p:cTn id="60" dur="1" fill="hold">
                                          <p:stCondLst>
                                            <p:cond delay="0"/>
                                          </p:stCondLst>
                                        </p:cTn>
                                        <p:tgtEl>
                                          <p:spTgt spid="160"/>
                                        </p:tgtEl>
                                        <p:attrNameLst>
                                          <p:attrName>style.visibility</p:attrName>
                                        </p:attrNameLst>
                                      </p:cBhvr>
                                      <p:to>
                                        <p:strVal val="visible"/>
                                      </p:to>
                                    </p:set>
                                    <p:animEffect transition="in" filter="fade">
                                      <p:cBhvr>
                                        <p:cTn id="61" dur="250"/>
                                        <p:tgtEl>
                                          <p:spTgt spid="160"/>
                                        </p:tgtEl>
                                      </p:cBhvr>
                                    </p:animEffect>
                                  </p:childTnLst>
                                </p:cTn>
                              </p:par>
                              <p:par>
                                <p:cTn id="62" presetID="10" presetClass="entr" presetSubtype="0" fill="hold" nodeType="withEffect">
                                  <p:stCondLst>
                                    <p:cond delay="5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1250"/>
                                        <p:tgtEl>
                                          <p:spTgt spid="49"/>
                                        </p:tgtEl>
                                      </p:cBhvr>
                                    </p:animEffect>
                                  </p:childTnLst>
                                </p:cTn>
                              </p:par>
                              <p:par>
                                <p:cTn id="65" presetID="10" presetClass="entr" presetSubtype="0" fill="hold" nodeType="withEffect">
                                  <p:stCondLst>
                                    <p:cond delay="15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500"/>
                                        <p:tgtEl>
                                          <p:spTgt spid="207"/>
                                        </p:tgtEl>
                                      </p:cBhvr>
                                    </p:animEffect>
                                  </p:childTnLst>
                                </p:cTn>
                              </p:par>
                              <p:par>
                                <p:cTn id="68" presetID="10" presetClass="entr" presetSubtype="0" fill="hold" nodeType="withEffect">
                                  <p:stCondLst>
                                    <p:cond delay="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2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214"/>
                                        </p:tgtEl>
                                        <p:attrNameLst>
                                          <p:attrName>style.visibility</p:attrName>
                                        </p:attrNameLst>
                                      </p:cBhvr>
                                      <p:to>
                                        <p:strVal val="visible"/>
                                      </p:to>
                                    </p:set>
                                    <p:animEffect transition="in" filter="fade">
                                      <p:cBhvr>
                                        <p:cTn id="73" dur="1000"/>
                                        <p:tgtEl>
                                          <p:spTgt spid="214"/>
                                        </p:tgtEl>
                                      </p:cBhvr>
                                    </p:animEffect>
                                  </p:childTnLst>
                                </p:cTn>
                              </p:par>
                              <p:par>
                                <p:cTn id="74" presetID="10" presetClass="entr" presetSubtype="0" fill="hold" grpId="0" nodeType="withEffect">
                                  <p:stCondLst>
                                    <p:cond delay="150"/>
                                  </p:stCondLst>
                                  <p:childTnLst>
                                    <p:set>
                                      <p:cBhvr>
                                        <p:cTn id="75" dur="1" fill="hold">
                                          <p:stCondLst>
                                            <p:cond delay="0"/>
                                          </p:stCondLst>
                                        </p:cTn>
                                        <p:tgtEl>
                                          <p:spTgt spid="217"/>
                                        </p:tgtEl>
                                        <p:attrNameLst>
                                          <p:attrName>style.visibility</p:attrName>
                                        </p:attrNameLst>
                                      </p:cBhvr>
                                      <p:to>
                                        <p:strVal val="visible"/>
                                      </p:to>
                                    </p:set>
                                    <p:animEffect transition="in" filter="fade">
                                      <p:cBhvr>
                                        <p:cTn id="76" dur="750"/>
                                        <p:tgtEl>
                                          <p:spTgt spid="217"/>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167"/>
                                        </p:tgtEl>
                                        <p:attrNameLst>
                                          <p:attrName>style.visibility</p:attrName>
                                        </p:attrNameLst>
                                      </p:cBhvr>
                                      <p:to>
                                        <p:strVal val="visible"/>
                                      </p:to>
                                    </p:set>
                                    <p:animEffect transition="in" filter="fade">
                                      <p:cBhvr>
                                        <p:cTn id="79" dur="250"/>
                                        <p:tgtEl>
                                          <p:spTgt spid="167"/>
                                        </p:tgtEl>
                                      </p:cBhvr>
                                    </p:animEffect>
                                  </p:childTnLst>
                                </p:cTn>
                              </p:par>
                              <p:par>
                                <p:cTn id="80" presetID="10" presetClass="entr" presetSubtype="0" fill="hold" nodeType="withEffect">
                                  <p:stCondLst>
                                    <p:cond delay="25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1000"/>
                                        <p:tgtEl>
                                          <p:spTgt spid="94"/>
                                        </p:tgtEl>
                                      </p:cBhvr>
                                    </p:animEffect>
                                  </p:childTnLst>
                                </p:cTn>
                              </p:par>
                              <p:par>
                                <p:cTn id="83" presetID="10" presetClass="entr" presetSubtype="0" fill="hold" nodeType="withEffect">
                                  <p:stCondLst>
                                    <p:cond delay="500"/>
                                  </p:stCondLst>
                                  <p:childTnLst>
                                    <p:set>
                                      <p:cBhvr>
                                        <p:cTn id="84" dur="1" fill="hold">
                                          <p:stCondLst>
                                            <p:cond delay="0"/>
                                          </p:stCondLst>
                                        </p:cTn>
                                        <p:tgtEl>
                                          <p:spTgt spid="149"/>
                                        </p:tgtEl>
                                        <p:attrNameLst>
                                          <p:attrName>style.visibility</p:attrName>
                                        </p:attrNameLst>
                                      </p:cBhvr>
                                      <p:to>
                                        <p:strVal val="visible"/>
                                      </p:to>
                                    </p:set>
                                    <p:animEffect transition="in" filter="fade">
                                      <p:cBhvr>
                                        <p:cTn id="85" dur="750"/>
                                        <p:tgtEl>
                                          <p:spTgt spid="149"/>
                                        </p:tgtEl>
                                      </p:cBhvr>
                                    </p:animEffect>
                                  </p:childTnLst>
                                </p:cTn>
                              </p:par>
                              <p:par>
                                <p:cTn id="86" presetID="10" presetClass="entr" presetSubtype="0" fill="hold" nodeType="withEffect">
                                  <p:stCondLst>
                                    <p:cond delay="50"/>
                                  </p:stCondLst>
                                  <p:childTnLst>
                                    <p:set>
                                      <p:cBhvr>
                                        <p:cTn id="87" dur="1" fill="hold">
                                          <p:stCondLst>
                                            <p:cond delay="0"/>
                                          </p:stCondLst>
                                        </p:cTn>
                                        <p:tgtEl>
                                          <p:spTgt spid="132"/>
                                        </p:tgtEl>
                                        <p:attrNameLst>
                                          <p:attrName>style.visibility</p:attrName>
                                        </p:attrNameLst>
                                      </p:cBhvr>
                                      <p:to>
                                        <p:strVal val="visible"/>
                                      </p:to>
                                    </p:set>
                                    <p:animEffect transition="in" filter="fade">
                                      <p:cBhvr>
                                        <p:cTn id="88" dur="500"/>
                                        <p:tgtEl>
                                          <p:spTgt spid="132"/>
                                        </p:tgtEl>
                                      </p:cBhvr>
                                    </p:animEffect>
                                  </p:childTnLst>
                                </p:cTn>
                              </p:par>
                            </p:childTnLst>
                          </p:cTn>
                        </p:par>
                        <p:par>
                          <p:cTn id="89" fill="hold">
                            <p:stCondLst>
                              <p:cond delay="3950"/>
                            </p:stCondLst>
                            <p:childTnLst>
                              <p:par>
                                <p:cTn id="90" presetID="10" presetClass="entr" presetSubtype="0" fill="hold" grpId="0" nodeType="afterEffect">
                                  <p:stCondLst>
                                    <p:cond delay="50"/>
                                  </p:stCondLst>
                                  <p:childTnLst>
                                    <p:set>
                                      <p:cBhvr>
                                        <p:cTn id="91" dur="1" fill="hold">
                                          <p:stCondLst>
                                            <p:cond delay="0"/>
                                          </p:stCondLst>
                                        </p:cTn>
                                        <p:tgtEl>
                                          <p:spTgt spid="159"/>
                                        </p:tgtEl>
                                        <p:attrNameLst>
                                          <p:attrName>style.visibility</p:attrName>
                                        </p:attrNameLst>
                                      </p:cBhvr>
                                      <p:to>
                                        <p:strVal val="visible"/>
                                      </p:to>
                                    </p:set>
                                    <p:animEffect transition="in" filter="fade">
                                      <p:cBhvr>
                                        <p:cTn id="92" dur="500"/>
                                        <p:tgtEl>
                                          <p:spTgt spid="159"/>
                                        </p:tgtEl>
                                      </p:cBhvr>
                                    </p:animEffect>
                                  </p:childTnLst>
                                </p:cTn>
                              </p:par>
                              <p:par>
                                <p:cTn id="93" presetID="10" presetClass="entr" presetSubtype="0" fill="hold" grpId="0" nodeType="withEffect">
                                  <p:stCondLst>
                                    <p:cond delay="50"/>
                                  </p:stCondLst>
                                  <p:childTnLst>
                                    <p:set>
                                      <p:cBhvr>
                                        <p:cTn id="94" dur="1" fill="hold">
                                          <p:stCondLst>
                                            <p:cond delay="0"/>
                                          </p:stCondLst>
                                        </p:cTn>
                                        <p:tgtEl>
                                          <p:spTgt spid="165"/>
                                        </p:tgtEl>
                                        <p:attrNameLst>
                                          <p:attrName>style.visibility</p:attrName>
                                        </p:attrNameLst>
                                      </p:cBhvr>
                                      <p:to>
                                        <p:strVal val="visible"/>
                                      </p:to>
                                    </p:set>
                                    <p:animEffect transition="in" filter="fade">
                                      <p:cBhvr>
                                        <p:cTn id="95" dur="500"/>
                                        <p:tgtEl>
                                          <p:spTgt spid="165"/>
                                        </p:tgtEl>
                                      </p:cBhvr>
                                    </p:animEffect>
                                  </p:childTnLst>
                                </p:cTn>
                              </p:par>
                              <p:par>
                                <p:cTn id="96" presetID="10" presetClass="entr" presetSubtype="0" fill="hold" grpId="0" nodeType="withEffect">
                                  <p:stCondLst>
                                    <p:cond delay="50"/>
                                  </p:stCondLst>
                                  <p:childTnLst>
                                    <p:set>
                                      <p:cBhvr>
                                        <p:cTn id="97" dur="1" fill="hold">
                                          <p:stCondLst>
                                            <p:cond delay="0"/>
                                          </p:stCondLst>
                                        </p:cTn>
                                        <p:tgtEl>
                                          <p:spTgt spid="211"/>
                                        </p:tgtEl>
                                        <p:attrNameLst>
                                          <p:attrName>style.visibility</p:attrName>
                                        </p:attrNameLst>
                                      </p:cBhvr>
                                      <p:to>
                                        <p:strVal val="visible"/>
                                      </p:to>
                                    </p:set>
                                    <p:animEffect transition="in" filter="fade">
                                      <p:cBhvr>
                                        <p:cTn id="98" dur="500"/>
                                        <p:tgtEl>
                                          <p:spTgt spid="21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750"/>
                                        <p:tgtEl>
                                          <p:spTgt spid="47"/>
                                        </p:tgtEl>
                                      </p:cBhvr>
                                    </p:animEffect>
                                  </p:childTnLst>
                                </p:cTn>
                              </p:par>
                              <p:par>
                                <p:cTn id="102" presetID="10" presetClass="entr" presetSubtype="0" fill="hold" nodeType="withEffect">
                                  <p:stCondLst>
                                    <p:cond delay="500"/>
                                  </p:stCondLst>
                                  <p:childTnLst>
                                    <p:set>
                                      <p:cBhvr>
                                        <p:cTn id="103" dur="1" fill="hold">
                                          <p:stCondLst>
                                            <p:cond delay="0"/>
                                          </p:stCondLst>
                                        </p:cTn>
                                        <p:tgtEl>
                                          <p:spTgt spid="67"/>
                                        </p:tgtEl>
                                        <p:attrNameLst>
                                          <p:attrName>style.visibility</p:attrName>
                                        </p:attrNameLst>
                                      </p:cBhvr>
                                      <p:to>
                                        <p:strVal val="visible"/>
                                      </p:to>
                                    </p:set>
                                    <p:animEffect transition="in" filter="fade">
                                      <p:cBhvr>
                                        <p:cTn id="104" dur="750"/>
                                        <p:tgtEl>
                                          <p:spTgt spid="67"/>
                                        </p:tgtEl>
                                      </p:cBhvr>
                                    </p:animEffect>
                                  </p:childTnLst>
                                </p:cTn>
                              </p:par>
                              <p:par>
                                <p:cTn id="105" presetID="10" presetClass="entr" presetSubtype="0" fill="hold" grpId="0" nodeType="withEffect">
                                  <p:stCondLst>
                                    <p:cond delay="25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750"/>
                                        <p:tgtEl>
                                          <p:spTgt spid="48"/>
                                        </p:tgtEl>
                                      </p:cBhvr>
                                    </p:animEffect>
                                  </p:childTnLst>
                                </p:cTn>
                              </p:par>
                              <p:par>
                                <p:cTn id="108" presetID="10" presetClass="entr" presetSubtype="0" fill="hold" grpId="0" nodeType="withEffect">
                                  <p:stCondLst>
                                    <p:cond delay="100"/>
                                  </p:stCondLst>
                                  <p:childTnLst>
                                    <p:set>
                                      <p:cBhvr>
                                        <p:cTn id="109" dur="1" fill="hold">
                                          <p:stCondLst>
                                            <p:cond delay="0"/>
                                          </p:stCondLst>
                                        </p:cTn>
                                        <p:tgtEl>
                                          <p:spTgt spid="213"/>
                                        </p:tgtEl>
                                        <p:attrNameLst>
                                          <p:attrName>style.visibility</p:attrName>
                                        </p:attrNameLst>
                                      </p:cBhvr>
                                      <p:to>
                                        <p:strVal val="visible"/>
                                      </p:to>
                                    </p:set>
                                    <p:animEffect transition="in" filter="fade">
                                      <p:cBhvr>
                                        <p:cTn id="110" dur="500"/>
                                        <p:tgtEl>
                                          <p:spTgt spid="213"/>
                                        </p:tgtEl>
                                      </p:cBhvr>
                                    </p:animEffect>
                                  </p:childTnLst>
                                </p:cTn>
                              </p:par>
                              <p:par>
                                <p:cTn id="111" presetID="10" presetClass="entr" presetSubtype="0" fill="hold" grpId="0" nodeType="withEffect">
                                  <p:stCondLst>
                                    <p:cond delay="250"/>
                                  </p:stCondLst>
                                  <p:childTnLst>
                                    <p:set>
                                      <p:cBhvr>
                                        <p:cTn id="112" dur="1" fill="hold">
                                          <p:stCondLst>
                                            <p:cond delay="0"/>
                                          </p:stCondLst>
                                        </p:cTn>
                                        <p:tgtEl>
                                          <p:spTgt spid="212"/>
                                        </p:tgtEl>
                                        <p:attrNameLst>
                                          <p:attrName>style.visibility</p:attrName>
                                        </p:attrNameLst>
                                      </p:cBhvr>
                                      <p:to>
                                        <p:strVal val="visible"/>
                                      </p:to>
                                    </p:set>
                                    <p:animEffect transition="in" filter="fade">
                                      <p:cBhvr>
                                        <p:cTn id="113" dur="500"/>
                                        <p:tgtEl>
                                          <p:spTgt spid="212"/>
                                        </p:tgtEl>
                                      </p:cBhvr>
                                    </p:animEffect>
                                  </p:childTnLst>
                                </p:cTn>
                              </p:par>
                              <p:par>
                                <p:cTn id="114" presetID="10" presetClass="entr" presetSubtype="0" fill="hold" nodeType="withEffect">
                                  <p:stCondLst>
                                    <p:cond delay="50"/>
                                  </p:stCondLst>
                                  <p:childTnLst>
                                    <p:set>
                                      <p:cBhvr>
                                        <p:cTn id="115" dur="1" fill="hold">
                                          <p:stCondLst>
                                            <p:cond delay="0"/>
                                          </p:stCondLst>
                                        </p:cTn>
                                        <p:tgtEl>
                                          <p:spTgt spid="146"/>
                                        </p:tgtEl>
                                        <p:attrNameLst>
                                          <p:attrName>style.visibility</p:attrName>
                                        </p:attrNameLst>
                                      </p:cBhvr>
                                      <p:to>
                                        <p:strVal val="visible"/>
                                      </p:to>
                                    </p:set>
                                    <p:animEffect transition="in" filter="fade">
                                      <p:cBhvr>
                                        <p:cTn id="116" dur="250"/>
                                        <p:tgtEl>
                                          <p:spTgt spid="146"/>
                                        </p:tgtEl>
                                      </p:cBhvr>
                                    </p:animEffect>
                                  </p:childTnLst>
                                </p:cTn>
                              </p:par>
                              <p:par>
                                <p:cTn id="117" presetID="10" presetClass="entr" presetSubtype="0" fill="hold" nodeType="withEffect">
                                  <p:stCondLst>
                                    <p:cond delay="500"/>
                                  </p:stCondLst>
                                  <p:childTnLst>
                                    <p:set>
                                      <p:cBhvr>
                                        <p:cTn id="118" dur="1" fill="hold">
                                          <p:stCondLst>
                                            <p:cond delay="0"/>
                                          </p:stCondLst>
                                        </p:cTn>
                                        <p:tgtEl>
                                          <p:spTgt spid="118"/>
                                        </p:tgtEl>
                                        <p:attrNameLst>
                                          <p:attrName>style.visibility</p:attrName>
                                        </p:attrNameLst>
                                      </p:cBhvr>
                                      <p:to>
                                        <p:strVal val="visible"/>
                                      </p:to>
                                    </p:set>
                                    <p:animEffect transition="in" filter="fade">
                                      <p:cBhvr>
                                        <p:cTn id="119" dur="500"/>
                                        <p:tgtEl>
                                          <p:spTgt spid="118"/>
                                        </p:tgtEl>
                                      </p:cBhvr>
                                    </p:animEffect>
                                  </p:childTnLst>
                                </p:cTn>
                              </p:par>
                            </p:childTnLst>
                          </p:cTn>
                        </p:par>
                        <p:par>
                          <p:cTn id="120" fill="hold">
                            <p:stCondLst>
                              <p:cond delay="5200"/>
                            </p:stCondLst>
                            <p:childTnLst>
                              <p:par>
                                <p:cTn id="121" presetID="10" presetClass="entr" presetSubtype="0" fill="hold" nodeType="afterEffect">
                                  <p:stCondLst>
                                    <p:cond delay="50"/>
                                  </p:stCondLst>
                                  <p:childTnLst>
                                    <p:set>
                                      <p:cBhvr>
                                        <p:cTn id="122" dur="1" fill="hold">
                                          <p:stCondLst>
                                            <p:cond delay="0"/>
                                          </p:stCondLst>
                                        </p:cTn>
                                        <p:tgtEl>
                                          <p:spTgt spid="104"/>
                                        </p:tgtEl>
                                        <p:attrNameLst>
                                          <p:attrName>style.visibility</p:attrName>
                                        </p:attrNameLst>
                                      </p:cBhvr>
                                      <p:to>
                                        <p:strVal val="visible"/>
                                      </p:to>
                                    </p:set>
                                    <p:animEffect transition="in" filter="fade">
                                      <p:cBhvr>
                                        <p:cTn id="123" dur="500"/>
                                        <p:tgtEl>
                                          <p:spTgt spid="104"/>
                                        </p:tgtEl>
                                      </p:cBhvr>
                                    </p:animEffect>
                                  </p:childTnLst>
                                </p:cTn>
                              </p:par>
                              <p:par>
                                <p:cTn id="124" presetID="10" presetClass="entr" presetSubtype="0" fill="hold" grpId="0" nodeType="withEffect">
                                  <p:stCondLst>
                                    <p:cond delay="50"/>
                                  </p:stCondLst>
                                  <p:childTnLst>
                                    <p:set>
                                      <p:cBhvr>
                                        <p:cTn id="125" dur="1" fill="hold">
                                          <p:stCondLst>
                                            <p:cond delay="0"/>
                                          </p:stCondLst>
                                        </p:cTn>
                                        <p:tgtEl>
                                          <p:spTgt spid="210"/>
                                        </p:tgtEl>
                                        <p:attrNameLst>
                                          <p:attrName>style.visibility</p:attrName>
                                        </p:attrNameLst>
                                      </p:cBhvr>
                                      <p:to>
                                        <p:strVal val="visible"/>
                                      </p:to>
                                    </p:set>
                                    <p:animEffect transition="in" filter="fade">
                                      <p:cBhvr>
                                        <p:cTn id="126" dur="500"/>
                                        <p:tgtEl>
                                          <p:spTgt spid="210"/>
                                        </p:tgtEl>
                                      </p:cBhvr>
                                    </p:animEffect>
                                  </p:childTnLst>
                                </p:cTn>
                              </p:par>
                              <p:par>
                                <p:cTn id="127" presetID="10" presetClass="entr" presetSubtype="0" fill="hold" nodeType="withEffect">
                                  <p:stCondLst>
                                    <p:cond delay="50"/>
                                  </p:stCondLst>
                                  <p:childTnLst>
                                    <p:set>
                                      <p:cBhvr>
                                        <p:cTn id="128" dur="1" fill="hold">
                                          <p:stCondLst>
                                            <p:cond delay="0"/>
                                          </p:stCondLst>
                                        </p:cTn>
                                        <p:tgtEl>
                                          <p:spTgt spid="152"/>
                                        </p:tgtEl>
                                        <p:attrNameLst>
                                          <p:attrName>style.visibility</p:attrName>
                                        </p:attrNameLst>
                                      </p:cBhvr>
                                      <p:to>
                                        <p:strVal val="visible"/>
                                      </p:to>
                                    </p:set>
                                    <p:animEffect transition="in" filter="fade">
                                      <p:cBhvr>
                                        <p:cTn id="129" dur="250"/>
                                        <p:tgtEl>
                                          <p:spTgt spid="152"/>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61"/>
                                        </p:tgtEl>
                                        <p:attrNameLst>
                                          <p:attrName>style.visibility</p:attrName>
                                        </p:attrNameLst>
                                      </p:cBhvr>
                                      <p:to>
                                        <p:strVal val="visible"/>
                                      </p:to>
                                    </p:set>
                                    <p:animEffect transition="in" filter="fade">
                                      <p:cBhvr>
                                        <p:cTn id="132" dur="750"/>
                                        <p:tgtEl>
                                          <p:spTgt spid="161"/>
                                        </p:tgtEl>
                                      </p:cBhvr>
                                    </p:animEffect>
                                  </p:childTnLst>
                                </p:cTn>
                              </p:par>
                              <p:par>
                                <p:cTn id="133" presetID="10" presetClass="entr" presetSubtype="0" fill="hold" grpId="0" nodeType="withEffect">
                                  <p:stCondLst>
                                    <p:cond delay="25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750"/>
                                        <p:tgtEl>
                                          <p:spTgt spid="43"/>
                                        </p:tgtEl>
                                      </p:cBhvr>
                                    </p:animEffect>
                                  </p:childTnLst>
                                </p:cTn>
                              </p:par>
                              <p:par>
                                <p:cTn id="136" presetID="10" presetClass="entr" presetSubtype="0" fill="hold" nodeType="withEffect">
                                  <p:stCondLst>
                                    <p:cond delay="50"/>
                                  </p:stCondLst>
                                  <p:childTnLst>
                                    <p:set>
                                      <p:cBhvr>
                                        <p:cTn id="137" dur="1" fill="hold">
                                          <p:stCondLst>
                                            <p:cond delay="0"/>
                                          </p:stCondLst>
                                        </p:cTn>
                                        <p:tgtEl>
                                          <p:spTgt spid="103"/>
                                        </p:tgtEl>
                                        <p:attrNameLst>
                                          <p:attrName>style.visibility</p:attrName>
                                        </p:attrNameLst>
                                      </p:cBhvr>
                                      <p:to>
                                        <p:strVal val="visible"/>
                                      </p:to>
                                    </p:set>
                                    <p:animEffect transition="in" filter="fade">
                                      <p:cBhvr>
                                        <p:cTn id="138" dur="750"/>
                                        <p:tgtEl>
                                          <p:spTgt spid="103"/>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186"/>
                                        </p:tgtEl>
                                        <p:attrNameLst>
                                          <p:attrName>style.visibility</p:attrName>
                                        </p:attrNameLst>
                                      </p:cBhvr>
                                      <p:to>
                                        <p:strVal val="visible"/>
                                      </p:to>
                                    </p:set>
                                    <p:animEffect transition="in" filter="fade">
                                      <p:cBhvr>
                                        <p:cTn id="143" dur="500"/>
                                        <p:tgtEl>
                                          <p:spTgt spid="186"/>
                                        </p:tgtEl>
                                      </p:cBhvr>
                                    </p:animEffect>
                                  </p:childTnLst>
                                </p:cTn>
                              </p:par>
                              <p:par>
                                <p:cTn id="144" presetID="1" presetClass="entr" presetSubtype="0" fill="hold" grpId="0" nodeType="withEffect">
                                  <p:stCondLst>
                                    <p:cond delay="0"/>
                                  </p:stCondLst>
                                  <p:childTnLst>
                                    <p:set>
                                      <p:cBhvr>
                                        <p:cTn id="145" dur="1" fill="hold">
                                          <p:stCondLst>
                                            <p:cond delay="0"/>
                                          </p:stCondLst>
                                        </p:cTn>
                                        <p:tgtEl>
                                          <p:spTgt spid="31"/>
                                        </p:tgtEl>
                                        <p:attrNameLst>
                                          <p:attrName>style.visibility</p:attrName>
                                        </p:attrNameLst>
                                      </p:cBhvr>
                                      <p:to>
                                        <p:strVal val="visible"/>
                                      </p:to>
                                    </p:set>
                                  </p:childTnLst>
                                </p:cTn>
                              </p:par>
                            </p:childTnLst>
                          </p:cTn>
                        </p:par>
                        <p:par>
                          <p:cTn id="146" fill="hold">
                            <p:stCondLst>
                              <p:cond delay="500"/>
                            </p:stCondLst>
                            <p:childTnLst>
                              <p:par>
                                <p:cTn id="147" presetID="27" presetClass="emph" presetSubtype="0" fill="remove" grpId="1" nodeType="afterEffect">
                                  <p:stCondLst>
                                    <p:cond delay="0"/>
                                  </p:stCondLst>
                                  <p:childTnLst>
                                    <p:animClr clrSpc="rgb" dir="cw">
                                      <p:cBhvr override="childStyle">
                                        <p:cTn id="148" dur="500" autoRev="1" fill="remove"/>
                                        <p:tgtEl>
                                          <p:spTgt spid="186"/>
                                        </p:tgtEl>
                                        <p:attrNameLst>
                                          <p:attrName>style.color</p:attrName>
                                        </p:attrNameLst>
                                      </p:cBhvr>
                                      <p:to>
                                        <a:srgbClr val="92D050"/>
                                      </p:to>
                                    </p:animClr>
                                    <p:animClr clrSpc="rgb" dir="cw">
                                      <p:cBhvr>
                                        <p:cTn id="149" dur="500" autoRev="1" fill="remove"/>
                                        <p:tgtEl>
                                          <p:spTgt spid="186"/>
                                        </p:tgtEl>
                                        <p:attrNameLst>
                                          <p:attrName>fillcolor</p:attrName>
                                        </p:attrNameLst>
                                      </p:cBhvr>
                                      <p:to>
                                        <a:srgbClr val="92D050"/>
                                      </p:to>
                                    </p:animClr>
                                    <p:set>
                                      <p:cBhvr>
                                        <p:cTn id="150" dur="500" autoRev="1" fill="remove"/>
                                        <p:tgtEl>
                                          <p:spTgt spid="186"/>
                                        </p:tgtEl>
                                        <p:attrNameLst>
                                          <p:attrName>fill.type</p:attrName>
                                        </p:attrNameLst>
                                      </p:cBhvr>
                                      <p:to>
                                        <p:strVal val="solid"/>
                                      </p:to>
                                    </p:set>
                                    <p:set>
                                      <p:cBhvr>
                                        <p:cTn id="151" dur="500" autoRev="1" fill="remove"/>
                                        <p:tgtEl>
                                          <p:spTgt spid="186"/>
                                        </p:tgtEl>
                                        <p:attrNameLst>
                                          <p:attrName>fill.on</p:attrName>
                                        </p:attrNameLst>
                                      </p:cBhvr>
                                      <p:to>
                                        <p:strVal val="true"/>
                                      </p:to>
                                    </p:set>
                                  </p:childTnLst>
                                </p:cTn>
                              </p:par>
                            </p:childTnLst>
                          </p:cTn>
                        </p:par>
                        <p:par>
                          <p:cTn id="152" fill="hold">
                            <p:stCondLst>
                              <p:cond delay="1500"/>
                            </p:stCondLst>
                            <p:childTnLst>
                              <p:par>
                                <p:cTn id="153" presetID="10" presetClass="entr" presetSubtype="0" fill="hold" grpId="0" nodeType="afterEffect">
                                  <p:stCondLst>
                                    <p:cond delay="500"/>
                                  </p:stCondLst>
                                  <p:childTnLst>
                                    <p:set>
                                      <p:cBhvr>
                                        <p:cTn id="154" dur="1" fill="hold">
                                          <p:stCondLst>
                                            <p:cond delay="0"/>
                                          </p:stCondLst>
                                        </p:cTn>
                                        <p:tgtEl>
                                          <p:spTgt spid="44"/>
                                        </p:tgtEl>
                                        <p:attrNameLst>
                                          <p:attrName>style.visibility</p:attrName>
                                        </p:attrNameLst>
                                      </p:cBhvr>
                                      <p:to>
                                        <p:strVal val="visible"/>
                                      </p:to>
                                    </p:set>
                                    <p:animEffect transition="in" filter="fade">
                                      <p:cBhvr>
                                        <p:cTn id="155" dur="500"/>
                                        <p:tgtEl>
                                          <p:spTgt spid="44"/>
                                        </p:tgtEl>
                                      </p:cBhvr>
                                    </p:animEffect>
                                  </p:childTnLst>
                                </p:cTn>
                              </p:par>
                            </p:childTnLst>
                          </p:cTn>
                        </p:par>
                        <p:par>
                          <p:cTn id="156" fill="hold">
                            <p:stCondLst>
                              <p:cond delay="2500"/>
                            </p:stCondLst>
                            <p:childTnLst>
                              <p:par>
                                <p:cTn id="157" presetID="10" presetClass="entr" presetSubtype="0" fill="hold" grpId="0" nodeType="after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fade">
                                      <p:cBhvr>
                                        <p:cTn id="159" dur="500"/>
                                        <p:tgtEl>
                                          <p:spTgt spid="158"/>
                                        </p:tgtEl>
                                      </p:cBhvr>
                                    </p:animEffect>
                                  </p:childTnLst>
                                </p:cTn>
                              </p:par>
                            </p:childTnLst>
                          </p:cTn>
                        </p:par>
                        <p:par>
                          <p:cTn id="160" fill="hold">
                            <p:stCondLst>
                              <p:cond delay="3000"/>
                            </p:stCondLst>
                            <p:childTnLst>
                              <p:par>
                                <p:cTn id="161" presetID="10" presetClass="entr" presetSubtype="0" fill="hold" nodeType="afterEffect">
                                  <p:stCondLst>
                                    <p:cond delay="0"/>
                                  </p:stCondLst>
                                  <p:childTnLst>
                                    <p:set>
                                      <p:cBhvr>
                                        <p:cTn id="162" dur="1" fill="hold">
                                          <p:stCondLst>
                                            <p:cond delay="0"/>
                                          </p:stCondLst>
                                        </p:cTn>
                                        <p:tgtEl>
                                          <p:spTgt spid="85"/>
                                        </p:tgtEl>
                                        <p:attrNameLst>
                                          <p:attrName>style.visibility</p:attrName>
                                        </p:attrNameLst>
                                      </p:cBhvr>
                                      <p:to>
                                        <p:strVal val="visible"/>
                                      </p:to>
                                    </p:set>
                                    <p:animEffect transition="in" filter="fade">
                                      <p:cBhvr>
                                        <p:cTn id="163" dur="500"/>
                                        <p:tgtEl>
                                          <p:spTgt spid="85"/>
                                        </p:tgtEl>
                                      </p:cBhvr>
                                    </p:animEffect>
                                  </p:childTnLst>
                                </p:cTn>
                              </p:par>
                            </p:childTnLst>
                          </p:cTn>
                        </p:par>
                        <p:par>
                          <p:cTn id="164" fill="hold">
                            <p:stCondLst>
                              <p:cond delay="3500"/>
                            </p:stCondLst>
                            <p:childTnLst>
                              <p:par>
                                <p:cTn id="165" presetID="10" presetClass="exit" presetSubtype="0" fill="hold" grpId="1" nodeType="afterEffect">
                                  <p:stCondLst>
                                    <p:cond delay="3000"/>
                                  </p:stCondLst>
                                  <p:childTnLst>
                                    <p:animEffect transition="out" filter="fade">
                                      <p:cBhvr>
                                        <p:cTn id="166" dur="500"/>
                                        <p:tgtEl>
                                          <p:spTgt spid="31"/>
                                        </p:tgtEl>
                                      </p:cBhvr>
                                    </p:animEffect>
                                    <p:set>
                                      <p:cBhvr>
                                        <p:cTn id="167" dur="1" fill="hold">
                                          <p:stCondLst>
                                            <p:cond delay="499"/>
                                          </p:stCondLst>
                                        </p:cTn>
                                        <p:tgtEl>
                                          <p:spTgt spid="31"/>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53" presetClass="entr" presetSubtype="16" fill="hold" grpId="0" nodeType="clickEffect">
                                  <p:stCondLst>
                                    <p:cond delay="0"/>
                                  </p:stCondLst>
                                  <p:childTnLst>
                                    <p:set>
                                      <p:cBhvr>
                                        <p:cTn id="171" dur="1" fill="hold">
                                          <p:stCondLst>
                                            <p:cond delay="0"/>
                                          </p:stCondLst>
                                        </p:cTn>
                                        <p:tgtEl>
                                          <p:spTgt spid="20"/>
                                        </p:tgtEl>
                                        <p:attrNameLst>
                                          <p:attrName>style.visibility</p:attrName>
                                        </p:attrNameLst>
                                      </p:cBhvr>
                                      <p:to>
                                        <p:strVal val="visible"/>
                                      </p:to>
                                    </p:set>
                                    <p:anim calcmode="lin" valueType="num">
                                      <p:cBhvr>
                                        <p:cTn id="172" dur="500" fill="hold"/>
                                        <p:tgtEl>
                                          <p:spTgt spid="20"/>
                                        </p:tgtEl>
                                        <p:attrNameLst>
                                          <p:attrName>ppt_w</p:attrName>
                                        </p:attrNameLst>
                                      </p:cBhvr>
                                      <p:tavLst>
                                        <p:tav tm="0">
                                          <p:val>
                                            <p:fltVal val="0"/>
                                          </p:val>
                                        </p:tav>
                                        <p:tav tm="100000">
                                          <p:val>
                                            <p:strVal val="#ppt_w"/>
                                          </p:val>
                                        </p:tav>
                                      </p:tavLst>
                                    </p:anim>
                                    <p:anim calcmode="lin" valueType="num">
                                      <p:cBhvr>
                                        <p:cTn id="173" dur="500" fill="hold"/>
                                        <p:tgtEl>
                                          <p:spTgt spid="20"/>
                                        </p:tgtEl>
                                        <p:attrNameLst>
                                          <p:attrName>ppt_h</p:attrName>
                                        </p:attrNameLst>
                                      </p:cBhvr>
                                      <p:tavLst>
                                        <p:tav tm="0">
                                          <p:val>
                                            <p:fltVal val="0"/>
                                          </p:val>
                                        </p:tav>
                                        <p:tav tm="100000">
                                          <p:val>
                                            <p:strVal val="#ppt_h"/>
                                          </p:val>
                                        </p:tav>
                                      </p:tavLst>
                                    </p:anim>
                                    <p:animEffect transition="in" filter="fade">
                                      <p:cBhvr>
                                        <p:cTn id="174" dur="500"/>
                                        <p:tgtEl>
                                          <p:spTgt spid="20"/>
                                        </p:tgtEl>
                                      </p:cBhvr>
                                    </p:animEffect>
                                  </p:childTnLst>
                                </p:cTn>
                              </p:par>
                            </p:childTnLst>
                          </p:cTn>
                        </p:par>
                        <p:par>
                          <p:cTn id="175" fill="hold">
                            <p:stCondLst>
                              <p:cond delay="500"/>
                            </p:stCondLst>
                            <p:childTnLst>
                              <p:par>
                                <p:cTn id="176" presetID="10" presetClass="exit" presetSubtype="0" fill="hold" grpId="1" nodeType="afterEffect">
                                  <p:stCondLst>
                                    <p:cond delay="250"/>
                                  </p:stCondLst>
                                  <p:childTnLst>
                                    <p:animEffect transition="out" filter="fade">
                                      <p:cBhvr>
                                        <p:cTn id="177" dur="500"/>
                                        <p:tgtEl>
                                          <p:spTgt spid="7"/>
                                        </p:tgtEl>
                                      </p:cBhvr>
                                    </p:animEffect>
                                    <p:set>
                                      <p:cBhvr>
                                        <p:cTn id="178" dur="1" fill="hold">
                                          <p:stCondLst>
                                            <p:cond delay="499"/>
                                          </p:stCondLst>
                                        </p:cTn>
                                        <p:tgtEl>
                                          <p:spTgt spid="7"/>
                                        </p:tgtEl>
                                        <p:attrNameLst>
                                          <p:attrName>style.visibility</p:attrName>
                                        </p:attrNameLst>
                                      </p:cBhvr>
                                      <p:to>
                                        <p:strVal val="hidden"/>
                                      </p:to>
                                    </p:set>
                                  </p:childTnLst>
                                </p:cTn>
                              </p:par>
                              <p:par>
                                <p:cTn id="179" presetID="10" presetClass="exit" presetSubtype="0" fill="hold" nodeType="withEffect">
                                  <p:stCondLst>
                                    <p:cond delay="250"/>
                                  </p:stCondLst>
                                  <p:childTnLst>
                                    <p:animEffect transition="out" filter="fade">
                                      <p:cBhvr>
                                        <p:cTn id="180" dur="500"/>
                                        <p:tgtEl>
                                          <p:spTgt spid="132"/>
                                        </p:tgtEl>
                                      </p:cBhvr>
                                    </p:animEffect>
                                    <p:set>
                                      <p:cBhvr>
                                        <p:cTn id="181" dur="1" fill="hold">
                                          <p:stCondLst>
                                            <p:cond delay="499"/>
                                          </p:stCondLst>
                                        </p:cTn>
                                        <p:tgtEl>
                                          <p:spTgt spid="132"/>
                                        </p:tgtEl>
                                        <p:attrNameLst>
                                          <p:attrName>style.visibility</p:attrName>
                                        </p:attrNameLst>
                                      </p:cBhvr>
                                      <p:to>
                                        <p:strVal val="hidden"/>
                                      </p:to>
                                    </p:set>
                                  </p:childTnLst>
                                </p:cTn>
                              </p:par>
                              <p:par>
                                <p:cTn id="182" presetID="10" presetClass="exit" presetSubtype="0" fill="hold" grpId="1" nodeType="withEffect">
                                  <p:stCondLst>
                                    <p:cond delay="250"/>
                                  </p:stCondLst>
                                  <p:childTnLst>
                                    <p:animEffect transition="out" filter="fade">
                                      <p:cBhvr>
                                        <p:cTn id="183" dur="500"/>
                                        <p:tgtEl>
                                          <p:spTgt spid="165"/>
                                        </p:tgtEl>
                                      </p:cBhvr>
                                    </p:animEffect>
                                    <p:set>
                                      <p:cBhvr>
                                        <p:cTn id="184" dur="1" fill="hold">
                                          <p:stCondLst>
                                            <p:cond delay="499"/>
                                          </p:stCondLst>
                                        </p:cTn>
                                        <p:tgtEl>
                                          <p:spTgt spid="165"/>
                                        </p:tgtEl>
                                        <p:attrNameLst>
                                          <p:attrName>style.visibility</p:attrName>
                                        </p:attrNameLst>
                                      </p:cBhvr>
                                      <p:to>
                                        <p:strVal val="hidden"/>
                                      </p:to>
                                    </p:set>
                                  </p:childTnLst>
                                </p:cTn>
                              </p:par>
                              <p:par>
                                <p:cTn id="185" presetID="10" presetClass="exit" presetSubtype="0" fill="hold" nodeType="withEffect">
                                  <p:stCondLst>
                                    <p:cond delay="250"/>
                                  </p:stCondLst>
                                  <p:childTnLst>
                                    <p:animEffect transition="out" filter="fade">
                                      <p:cBhvr>
                                        <p:cTn id="186" dur="500"/>
                                        <p:tgtEl>
                                          <p:spTgt spid="118"/>
                                        </p:tgtEl>
                                      </p:cBhvr>
                                    </p:animEffect>
                                    <p:set>
                                      <p:cBhvr>
                                        <p:cTn id="187" dur="1" fill="hold">
                                          <p:stCondLst>
                                            <p:cond delay="499"/>
                                          </p:stCondLst>
                                        </p:cTn>
                                        <p:tgtEl>
                                          <p:spTgt spid="118"/>
                                        </p:tgtEl>
                                        <p:attrNameLst>
                                          <p:attrName>style.visibility</p:attrName>
                                        </p:attrNameLst>
                                      </p:cBhvr>
                                      <p:to>
                                        <p:strVal val="hidden"/>
                                      </p:to>
                                    </p:set>
                                  </p:childTnLst>
                                </p:cTn>
                              </p:par>
                              <p:par>
                                <p:cTn id="188" presetID="1" presetClass="emph" presetSubtype="2" fill="hold" nodeType="withEffect">
                                  <p:stCondLst>
                                    <p:cond delay="250"/>
                                  </p:stCondLst>
                                  <p:childTnLst>
                                    <p:animClr clrSpc="rgb" dir="cw">
                                      <p:cBhvr>
                                        <p:cTn id="189" dur="500" fill="hold"/>
                                        <p:tgtEl>
                                          <p:spTgt spid="170"/>
                                        </p:tgtEl>
                                        <p:attrNameLst>
                                          <p:attrName>fillcolor</p:attrName>
                                        </p:attrNameLst>
                                      </p:cBhvr>
                                      <p:to>
                                        <a:srgbClr val="C00000"/>
                                      </p:to>
                                    </p:animClr>
                                    <p:set>
                                      <p:cBhvr>
                                        <p:cTn id="190" dur="500" fill="hold"/>
                                        <p:tgtEl>
                                          <p:spTgt spid="170"/>
                                        </p:tgtEl>
                                        <p:attrNameLst>
                                          <p:attrName>fill.type</p:attrName>
                                        </p:attrNameLst>
                                      </p:cBhvr>
                                      <p:to>
                                        <p:strVal val="solid"/>
                                      </p:to>
                                    </p:set>
                                    <p:set>
                                      <p:cBhvr>
                                        <p:cTn id="191" dur="500" fill="hold"/>
                                        <p:tgtEl>
                                          <p:spTgt spid="170"/>
                                        </p:tgtEl>
                                        <p:attrNameLst>
                                          <p:attrName>fill.on</p:attrName>
                                        </p:attrNameLst>
                                      </p:cBhvr>
                                      <p:to>
                                        <p:strVal val="true"/>
                                      </p:to>
                                    </p:set>
                                  </p:childTnLst>
                                </p:cTn>
                              </p:par>
                              <p:par>
                                <p:cTn id="192" presetID="1" presetClass="entr" presetSubtype="0" fill="hold" grpId="0" nodeType="withEffect">
                                  <p:stCondLst>
                                    <p:cond delay="250"/>
                                  </p:stCondLst>
                                  <p:childTnLst>
                                    <p:set>
                                      <p:cBhvr>
                                        <p:cTn id="193" dur="1" fill="hold">
                                          <p:stCondLst>
                                            <p:cond delay="0"/>
                                          </p:stCondLst>
                                        </p:cTn>
                                        <p:tgtEl>
                                          <p:spTgt spid="257"/>
                                        </p:tgtEl>
                                        <p:attrNameLst>
                                          <p:attrName>style.visibility</p:attrName>
                                        </p:attrNameLst>
                                      </p:cBhvr>
                                      <p:to>
                                        <p:strVal val="visible"/>
                                      </p:to>
                                    </p:set>
                                  </p:childTnLst>
                                </p:cTn>
                              </p:par>
                            </p:childTnLst>
                          </p:cTn>
                        </p:par>
                        <p:par>
                          <p:cTn id="194" fill="hold">
                            <p:stCondLst>
                              <p:cond delay="1250"/>
                            </p:stCondLst>
                            <p:childTnLst>
                              <p:par>
                                <p:cTn id="195" presetID="1" presetClass="exit" presetSubtype="0" fill="hold" grpId="1" nodeType="afterEffect">
                                  <p:stCondLst>
                                    <p:cond delay="0"/>
                                  </p:stCondLst>
                                  <p:childTnLst>
                                    <p:set>
                                      <p:cBhvr>
                                        <p:cTn id="196" dur="1" fill="hold">
                                          <p:stCondLst>
                                            <p:cond delay="0"/>
                                          </p:stCondLst>
                                        </p:cTn>
                                        <p:tgtEl>
                                          <p:spTgt spid="20"/>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53" presetClass="entr" presetSubtype="16" fill="hold" grpId="0" nodeType="clickEffect">
                                  <p:stCondLst>
                                    <p:cond delay="0"/>
                                  </p:stCondLst>
                                  <p:childTnLst>
                                    <p:set>
                                      <p:cBhvr>
                                        <p:cTn id="200" dur="1" fill="hold">
                                          <p:stCondLst>
                                            <p:cond delay="0"/>
                                          </p:stCondLst>
                                        </p:cTn>
                                        <p:tgtEl>
                                          <p:spTgt spid="228"/>
                                        </p:tgtEl>
                                        <p:attrNameLst>
                                          <p:attrName>style.visibility</p:attrName>
                                        </p:attrNameLst>
                                      </p:cBhvr>
                                      <p:to>
                                        <p:strVal val="visible"/>
                                      </p:to>
                                    </p:set>
                                    <p:anim calcmode="lin" valueType="num">
                                      <p:cBhvr>
                                        <p:cTn id="201" dur="500" fill="hold"/>
                                        <p:tgtEl>
                                          <p:spTgt spid="228"/>
                                        </p:tgtEl>
                                        <p:attrNameLst>
                                          <p:attrName>ppt_w</p:attrName>
                                        </p:attrNameLst>
                                      </p:cBhvr>
                                      <p:tavLst>
                                        <p:tav tm="0">
                                          <p:val>
                                            <p:fltVal val="0"/>
                                          </p:val>
                                        </p:tav>
                                        <p:tav tm="100000">
                                          <p:val>
                                            <p:strVal val="#ppt_w"/>
                                          </p:val>
                                        </p:tav>
                                      </p:tavLst>
                                    </p:anim>
                                    <p:anim calcmode="lin" valueType="num">
                                      <p:cBhvr>
                                        <p:cTn id="202" dur="500" fill="hold"/>
                                        <p:tgtEl>
                                          <p:spTgt spid="228"/>
                                        </p:tgtEl>
                                        <p:attrNameLst>
                                          <p:attrName>ppt_h</p:attrName>
                                        </p:attrNameLst>
                                      </p:cBhvr>
                                      <p:tavLst>
                                        <p:tav tm="0">
                                          <p:val>
                                            <p:fltVal val="0"/>
                                          </p:val>
                                        </p:tav>
                                        <p:tav tm="100000">
                                          <p:val>
                                            <p:strVal val="#ppt_h"/>
                                          </p:val>
                                        </p:tav>
                                      </p:tavLst>
                                    </p:anim>
                                    <p:animEffect transition="in" filter="fade">
                                      <p:cBhvr>
                                        <p:cTn id="203" dur="500"/>
                                        <p:tgtEl>
                                          <p:spTgt spid="228"/>
                                        </p:tgtEl>
                                      </p:cBhvr>
                                    </p:animEffect>
                                  </p:childTnLst>
                                </p:cTn>
                              </p:par>
                              <p:par>
                                <p:cTn id="204" presetID="53" presetClass="entr" presetSubtype="16" fill="hold" grpId="0" nodeType="withEffect">
                                  <p:stCondLst>
                                    <p:cond delay="0"/>
                                  </p:stCondLst>
                                  <p:childTnLst>
                                    <p:set>
                                      <p:cBhvr>
                                        <p:cTn id="205" dur="1" fill="hold">
                                          <p:stCondLst>
                                            <p:cond delay="0"/>
                                          </p:stCondLst>
                                        </p:cTn>
                                        <p:tgtEl>
                                          <p:spTgt spid="243"/>
                                        </p:tgtEl>
                                        <p:attrNameLst>
                                          <p:attrName>style.visibility</p:attrName>
                                        </p:attrNameLst>
                                      </p:cBhvr>
                                      <p:to>
                                        <p:strVal val="visible"/>
                                      </p:to>
                                    </p:set>
                                    <p:anim calcmode="lin" valueType="num">
                                      <p:cBhvr>
                                        <p:cTn id="206" dur="500" fill="hold"/>
                                        <p:tgtEl>
                                          <p:spTgt spid="243"/>
                                        </p:tgtEl>
                                        <p:attrNameLst>
                                          <p:attrName>ppt_w</p:attrName>
                                        </p:attrNameLst>
                                      </p:cBhvr>
                                      <p:tavLst>
                                        <p:tav tm="0">
                                          <p:val>
                                            <p:fltVal val="0"/>
                                          </p:val>
                                        </p:tav>
                                        <p:tav tm="100000">
                                          <p:val>
                                            <p:strVal val="#ppt_w"/>
                                          </p:val>
                                        </p:tav>
                                      </p:tavLst>
                                    </p:anim>
                                    <p:anim calcmode="lin" valueType="num">
                                      <p:cBhvr>
                                        <p:cTn id="207" dur="500" fill="hold"/>
                                        <p:tgtEl>
                                          <p:spTgt spid="243"/>
                                        </p:tgtEl>
                                        <p:attrNameLst>
                                          <p:attrName>ppt_h</p:attrName>
                                        </p:attrNameLst>
                                      </p:cBhvr>
                                      <p:tavLst>
                                        <p:tav tm="0">
                                          <p:val>
                                            <p:fltVal val="0"/>
                                          </p:val>
                                        </p:tav>
                                        <p:tav tm="100000">
                                          <p:val>
                                            <p:strVal val="#ppt_h"/>
                                          </p:val>
                                        </p:tav>
                                      </p:tavLst>
                                    </p:anim>
                                    <p:animEffect transition="in" filter="fade">
                                      <p:cBhvr>
                                        <p:cTn id="208" dur="500"/>
                                        <p:tgtEl>
                                          <p:spTgt spid="243"/>
                                        </p:tgtEl>
                                      </p:cBhvr>
                                    </p:animEffect>
                                  </p:childTnLst>
                                </p:cTn>
                              </p:par>
                            </p:childTnLst>
                          </p:cTn>
                        </p:par>
                        <p:par>
                          <p:cTn id="209" fill="hold">
                            <p:stCondLst>
                              <p:cond delay="500"/>
                            </p:stCondLst>
                            <p:childTnLst>
                              <p:par>
                                <p:cTn id="210" presetID="1" presetClass="entr" presetSubtype="0" fill="hold" nodeType="afterEffect">
                                  <p:stCondLst>
                                    <p:cond delay="0"/>
                                  </p:stCondLst>
                                  <p:childTnLst>
                                    <p:set>
                                      <p:cBhvr>
                                        <p:cTn id="211" dur="1" fill="hold">
                                          <p:stCondLst>
                                            <p:cond delay="0"/>
                                          </p:stCondLst>
                                        </p:cTn>
                                        <p:tgtEl>
                                          <p:spTgt spid="32"/>
                                        </p:tgtEl>
                                        <p:attrNameLst>
                                          <p:attrName>style.visibility</p:attrName>
                                        </p:attrNameLst>
                                      </p:cBhvr>
                                      <p:to>
                                        <p:strVal val="visible"/>
                                      </p:to>
                                    </p:set>
                                  </p:childTnLst>
                                </p:cTn>
                              </p:par>
                              <p:par>
                                <p:cTn id="212" presetID="27" presetClass="emph" presetSubtype="0" fill="remove" grpId="1" nodeType="withEffect">
                                  <p:stCondLst>
                                    <p:cond delay="0"/>
                                  </p:stCondLst>
                                  <p:childTnLst>
                                    <p:animClr clrSpc="rgb" dir="cw">
                                      <p:cBhvr override="childStyle">
                                        <p:cTn id="213" dur="500" autoRev="1" fill="remove"/>
                                        <p:tgtEl>
                                          <p:spTgt spid="228"/>
                                        </p:tgtEl>
                                        <p:attrNameLst>
                                          <p:attrName>style.color</p:attrName>
                                        </p:attrNameLst>
                                      </p:cBhvr>
                                      <p:to>
                                        <a:srgbClr val="92D050"/>
                                      </p:to>
                                    </p:animClr>
                                    <p:animClr clrSpc="rgb" dir="cw">
                                      <p:cBhvr>
                                        <p:cTn id="214" dur="500" autoRev="1" fill="remove"/>
                                        <p:tgtEl>
                                          <p:spTgt spid="228"/>
                                        </p:tgtEl>
                                        <p:attrNameLst>
                                          <p:attrName>fillcolor</p:attrName>
                                        </p:attrNameLst>
                                      </p:cBhvr>
                                      <p:to>
                                        <a:srgbClr val="92D050"/>
                                      </p:to>
                                    </p:animClr>
                                    <p:set>
                                      <p:cBhvr>
                                        <p:cTn id="215" dur="500" autoRev="1" fill="remove"/>
                                        <p:tgtEl>
                                          <p:spTgt spid="228"/>
                                        </p:tgtEl>
                                        <p:attrNameLst>
                                          <p:attrName>fill.type</p:attrName>
                                        </p:attrNameLst>
                                      </p:cBhvr>
                                      <p:to>
                                        <p:strVal val="solid"/>
                                      </p:to>
                                    </p:set>
                                    <p:set>
                                      <p:cBhvr>
                                        <p:cTn id="216" dur="500" autoRev="1" fill="remove"/>
                                        <p:tgtEl>
                                          <p:spTgt spid="228"/>
                                        </p:tgtEl>
                                        <p:attrNameLst>
                                          <p:attrName>fill.on</p:attrName>
                                        </p:attrNameLst>
                                      </p:cBhvr>
                                      <p:to>
                                        <p:strVal val="true"/>
                                      </p:to>
                                    </p:set>
                                  </p:childTnLst>
                                </p:cTn>
                              </p:par>
                              <p:par>
                                <p:cTn id="217" presetID="27" presetClass="emph" presetSubtype="0" fill="remove" grpId="1" nodeType="withEffect">
                                  <p:stCondLst>
                                    <p:cond delay="0"/>
                                  </p:stCondLst>
                                  <p:childTnLst>
                                    <p:animClr clrSpc="rgb" dir="cw">
                                      <p:cBhvr override="childStyle">
                                        <p:cTn id="218" dur="500" autoRev="1" fill="remove"/>
                                        <p:tgtEl>
                                          <p:spTgt spid="243"/>
                                        </p:tgtEl>
                                        <p:attrNameLst>
                                          <p:attrName>style.color</p:attrName>
                                        </p:attrNameLst>
                                      </p:cBhvr>
                                      <p:to>
                                        <a:srgbClr val="92D050"/>
                                      </p:to>
                                    </p:animClr>
                                    <p:animClr clrSpc="rgb" dir="cw">
                                      <p:cBhvr>
                                        <p:cTn id="219" dur="500" autoRev="1" fill="remove"/>
                                        <p:tgtEl>
                                          <p:spTgt spid="243"/>
                                        </p:tgtEl>
                                        <p:attrNameLst>
                                          <p:attrName>fillcolor</p:attrName>
                                        </p:attrNameLst>
                                      </p:cBhvr>
                                      <p:to>
                                        <a:srgbClr val="92D050"/>
                                      </p:to>
                                    </p:animClr>
                                    <p:set>
                                      <p:cBhvr>
                                        <p:cTn id="220" dur="500" autoRev="1" fill="remove"/>
                                        <p:tgtEl>
                                          <p:spTgt spid="243"/>
                                        </p:tgtEl>
                                        <p:attrNameLst>
                                          <p:attrName>fill.type</p:attrName>
                                        </p:attrNameLst>
                                      </p:cBhvr>
                                      <p:to>
                                        <p:strVal val="solid"/>
                                      </p:to>
                                    </p:set>
                                    <p:set>
                                      <p:cBhvr>
                                        <p:cTn id="221" dur="500" autoRev="1" fill="remove"/>
                                        <p:tgtEl>
                                          <p:spTgt spid="243"/>
                                        </p:tgtEl>
                                        <p:attrNameLst>
                                          <p:attrName>fill.on</p:attrName>
                                        </p:attrNameLst>
                                      </p:cBhvr>
                                      <p:to>
                                        <p:strVal val="true"/>
                                      </p:to>
                                    </p:set>
                                  </p:childTnLst>
                                </p:cTn>
                              </p:par>
                            </p:childTnLst>
                          </p:cTn>
                        </p:par>
                      </p:childTnLst>
                    </p:cTn>
                  </p:par>
                  <p:par>
                    <p:cTn id="222" fill="hold">
                      <p:stCondLst>
                        <p:cond delay="indefinite"/>
                      </p:stCondLst>
                      <p:childTnLst>
                        <p:par>
                          <p:cTn id="223" fill="hold">
                            <p:stCondLst>
                              <p:cond delay="0"/>
                            </p:stCondLst>
                            <p:childTnLst>
                              <p:par>
                                <p:cTn id="224" presetID="1" presetClass="emph" presetSubtype="2" fill="hold" nodeType="clickEffect">
                                  <p:stCondLst>
                                    <p:cond delay="0"/>
                                  </p:stCondLst>
                                  <p:childTnLst>
                                    <p:animClr clrSpc="rgb" dir="cw">
                                      <p:cBhvr>
                                        <p:cTn id="225" dur="500" fill="hold"/>
                                        <p:tgtEl>
                                          <p:spTgt spid="170"/>
                                        </p:tgtEl>
                                        <p:attrNameLst>
                                          <p:attrName>fillcolor</p:attrName>
                                        </p:attrNameLst>
                                      </p:cBhvr>
                                      <p:to>
                                        <a:srgbClr val="FFFFFF"/>
                                      </p:to>
                                    </p:animClr>
                                    <p:set>
                                      <p:cBhvr>
                                        <p:cTn id="226" dur="500" fill="hold"/>
                                        <p:tgtEl>
                                          <p:spTgt spid="170"/>
                                        </p:tgtEl>
                                        <p:attrNameLst>
                                          <p:attrName>fill.type</p:attrName>
                                        </p:attrNameLst>
                                      </p:cBhvr>
                                      <p:to>
                                        <p:strVal val="solid"/>
                                      </p:to>
                                    </p:set>
                                    <p:set>
                                      <p:cBhvr>
                                        <p:cTn id="227" dur="500" fill="hold"/>
                                        <p:tgtEl>
                                          <p:spTgt spid="170"/>
                                        </p:tgtEl>
                                        <p:attrNameLst>
                                          <p:attrName>fill.on</p:attrName>
                                        </p:attrNameLst>
                                      </p:cBhvr>
                                      <p:to>
                                        <p:strVal val="true"/>
                                      </p:to>
                                    </p:set>
                                  </p:childTnLst>
                                </p:cTn>
                              </p:par>
                              <p:par>
                                <p:cTn id="228" presetID="10" presetClass="exit" presetSubtype="0" fill="hold" nodeType="withEffect">
                                  <p:stCondLst>
                                    <p:cond delay="0"/>
                                  </p:stCondLst>
                                  <p:childTnLst>
                                    <p:animEffect transition="out" filter="fade">
                                      <p:cBhvr>
                                        <p:cTn id="229" dur="500"/>
                                        <p:tgtEl>
                                          <p:spTgt spid="32"/>
                                        </p:tgtEl>
                                      </p:cBhvr>
                                    </p:animEffect>
                                    <p:set>
                                      <p:cBhvr>
                                        <p:cTn id="230" dur="1" fill="hold">
                                          <p:stCondLst>
                                            <p:cond delay="499"/>
                                          </p:stCondLst>
                                        </p:cTn>
                                        <p:tgtEl>
                                          <p:spTgt spid="32"/>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257"/>
                                        </p:tgtEl>
                                        <p:attrNameLst>
                                          <p:attrName>style.visibility</p:attrName>
                                        </p:attrNameLst>
                                      </p:cBhvr>
                                      <p:to>
                                        <p:strVal val="hidden"/>
                                      </p:to>
                                    </p:set>
                                  </p:childTnLst>
                                </p:cTn>
                              </p:par>
                            </p:childTnLst>
                          </p:cTn>
                        </p:par>
                        <p:par>
                          <p:cTn id="233" fill="hold">
                            <p:stCondLst>
                              <p:cond delay="500"/>
                            </p:stCondLst>
                            <p:childTnLst>
                              <p:par>
                                <p:cTn id="234" presetID="10" presetClass="entr" presetSubtype="0" fill="hold" nodeType="afterEffect">
                                  <p:stCondLst>
                                    <p:cond delay="500"/>
                                  </p:stCondLst>
                                  <p:childTnLst>
                                    <p:set>
                                      <p:cBhvr>
                                        <p:cTn id="235" dur="1" fill="hold">
                                          <p:stCondLst>
                                            <p:cond delay="0"/>
                                          </p:stCondLst>
                                        </p:cTn>
                                        <p:tgtEl>
                                          <p:spTgt spid="244"/>
                                        </p:tgtEl>
                                        <p:attrNameLst>
                                          <p:attrName>style.visibility</p:attrName>
                                        </p:attrNameLst>
                                      </p:cBhvr>
                                      <p:to>
                                        <p:strVal val="visible"/>
                                      </p:to>
                                    </p:set>
                                    <p:animEffect transition="in" filter="fade">
                                      <p:cBhvr>
                                        <p:cTn id="236" dur="500"/>
                                        <p:tgtEl>
                                          <p:spTgt spid="244"/>
                                        </p:tgtEl>
                                      </p:cBhvr>
                                    </p:animEffect>
                                  </p:childTnLst>
                                </p:cTn>
                              </p:par>
                            </p:childTnLst>
                          </p:cTn>
                        </p:par>
                        <p:par>
                          <p:cTn id="237" fill="hold">
                            <p:stCondLst>
                              <p:cond delay="1500"/>
                            </p:stCondLst>
                            <p:childTnLst>
                              <p:par>
                                <p:cTn id="238" presetID="10" presetClass="entr" presetSubtype="0" fill="hold" nodeType="afterEffect">
                                  <p:stCondLst>
                                    <p:cond delay="0"/>
                                  </p:stCondLst>
                                  <p:childTnLst>
                                    <p:set>
                                      <p:cBhvr>
                                        <p:cTn id="239" dur="1" fill="hold">
                                          <p:stCondLst>
                                            <p:cond delay="0"/>
                                          </p:stCondLst>
                                        </p:cTn>
                                        <p:tgtEl>
                                          <p:spTgt spid="253"/>
                                        </p:tgtEl>
                                        <p:attrNameLst>
                                          <p:attrName>style.visibility</p:attrName>
                                        </p:attrNameLst>
                                      </p:cBhvr>
                                      <p:to>
                                        <p:strVal val="visible"/>
                                      </p:to>
                                    </p:set>
                                    <p:animEffect transition="in" filter="fade">
                                      <p:cBhvr>
                                        <p:cTn id="240" dur="500"/>
                                        <p:tgtEl>
                                          <p:spTgt spid="253"/>
                                        </p:tgtEl>
                                      </p:cBhvr>
                                    </p:animEffect>
                                  </p:childTnLst>
                                </p:cTn>
                              </p:par>
                            </p:childTnLst>
                          </p:cTn>
                        </p:par>
                        <p:par>
                          <p:cTn id="241" fill="hold">
                            <p:stCondLst>
                              <p:cond delay="2000"/>
                            </p:stCondLst>
                            <p:childTnLst>
                              <p:par>
                                <p:cTn id="242" presetID="10" presetClass="entr" presetSubtype="0" fill="hold" grpId="0" nodeType="afterEffect">
                                  <p:stCondLst>
                                    <p:cond delay="0"/>
                                  </p:stCondLst>
                                  <p:childTnLst>
                                    <p:set>
                                      <p:cBhvr>
                                        <p:cTn id="243" dur="1" fill="hold">
                                          <p:stCondLst>
                                            <p:cond delay="0"/>
                                          </p:stCondLst>
                                        </p:cTn>
                                        <p:tgtEl>
                                          <p:spTgt spid="256"/>
                                        </p:tgtEl>
                                        <p:attrNameLst>
                                          <p:attrName>style.visibility</p:attrName>
                                        </p:attrNameLst>
                                      </p:cBhvr>
                                      <p:to>
                                        <p:strVal val="visible"/>
                                      </p:to>
                                    </p:set>
                                    <p:animEffect transition="in" filter="fade">
                                      <p:cBhvr>
                                        <p:cTn id="244"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86" grpId="0" animBg="1"/>
      <p:bldP spid="186" grpId="1" animBg="1"/>
      <p:bldP spid="170" grpId="0" animBg="1"/>
      <p:bldP spid="5" grpId="0" animBg="1"/>
      <p:bldP spid="6" grpId="0" animBg="1"/>
      <p:bldP spid="7" grpId="0" animBg="1"/>
      <p:bldP spid="7" grpId="1" animBg="1"/>
      <p:bldP spid="22" grpId="0" animBg="1"/>
      <p:bldP spid="43" grpId="0" animBg="1"/>
      <p:bldP spid="44" grpId="0" animBg="1"/>
      <p:bldP spid="46" grpId="0" animBg="1"/>
      <p:bldP spid="47" grpId="0" animBg="1"/>
      <p:bldP spid="48" grpId="0" animBg="1"/>
      <p:bldP spid="158" grpId="0" animBg="1"/>
      <p:bldP spid="159" grpId="0" animBg="1"/>
      <p:bldP spid="160" grpId="0" animBg="1"/>
      <p:bldP spid="161" grpId="0" animBg="1"/>
      <p:bldP spid="162" grpId="0" animBg="1"/>
      <p:bldP spid="163" grpId="0" animBg="1"/>
      <p:bldP spid="164" grpId="0" animBg="1"/>
      <p:bldP spid="165" grpId="0" animBg="1"/>
      <p:bldP spid="165" grpId="1" animBg="1"/>
      <p:bldP spid="167" grpId="0" animBg="1"/>
      <p:bldP spid="168" grpId="0" animBg="1"/>
      <p:bldP spid="210" grpId="0" animBg="1"/>
      <p:bldP spid="211" grpId="0" animBg="1"/>
      <p:bldP spid="212" grpId="0" animBg="1"/>
      <p:bldP spid="213" grpId="0" animBg="1"/>
      <p:bldP spid="214" grpId="0" animBg="1"/>
      <p:bldP spid="217" grpId="0" animBg="1"/>
      <p:bldP spid="228" grpId="0" animBg="1"/>
      <p:bldP spid="228" grpId="1" animBg="1"/>
      <p:bldP spid="243" grpId="0" animBg="1"/>
      <p:bldP spid="243" grpId="1" animBg="1"/>
      <p:bldP spid="256" grpId="0" animBg="1"/>
      <p:bldP spid="31" grpId="0" animBg="1"/>
      <p:bldP spid="31" grpId="1" animBg="1"/>
      <p:bldP spid="257" grpId="0" animBg="1"/>
      <p:bldP spid="25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89113"/>
          </a:xfrm>
        </p:spPr>
        <p:txBody>
          <a:bodyPr/>
          <a:lstStyle/>
          <a:p>
            <a:pPr marL="457200" indent="-457200">
              <a:spcBef>
                <a:spcPts val="1800"/>
              </a:spcBef>
              <a:buFont typeface="+mj-lt"/>
              <a:buAutoNum type="arabicPeriod"/>
            </a:pPr>
            <a:r>
              <a:rPr lang="en-US" sz="3600" dirty="0" smtClean="0"/>
              <a:t>Grain instances always exist, virtually</a:t>
            </a:r>
          </a:p>
          <a:p>
            <a:pPr lvl="2"/>
            <a:r>
              <a:rPr lang="en-US" sz="2000" dirty="0" smtClean="0"/>
              <a:t>Needn’t be created, looked up or deleted</a:t>
            </a:r>
          </a:p>
          <a:p>
            <a:pPr lvl="2"/>
            <a:r>
              <a:rPr lang="en-US" sz="2000" dirty="0" smtClean="0"/>
              <a:t>Code can always call methods the grain</a:t>
            </a:r>
          </a:p>
          <a:p>
            <a:pPr lvl="2"/>
            <a:r>
              <a:rPr lang="en-US" sz="2000" dirty="0" smtClean="0"/>
              <a:t>Grains never fail</a:t>
            </a:r>
          </a:p>
          <a:p>
            <a:pPr marL="457200" indent="-457200">
              <a:spcBef>
                <a:spcPts val="1800"/>
              </a:spcBef>
              <a:buFont typeface="+mj-lt"/>
              <a:buAutoNum type="arabicPeriod"/>
            </a:pPr>
            <a:r>
              <a:rPr lang="en-US" sz="3600" dirty="0"/>
              <a:t>Activations</a:t>
            </a:r>
            <a:r>
              <a:rPr lang="en-US" sz="3600" dirty="0" smtClean="0"/>
              <a:t> are created on-demand</a:t>
            </a:r>
          </a:p>
          <a:p>
            <a:pPr lvl="2"/>
            <a:r>
              <a:rPr lang="en-US" sz="2000" dirty="0" smtClean="0"/>
              <a:t>If there is no existing activation, a message sent to it triggers instantiation</a:t>
            </a:r>
          </a:p>
          <a:p>
            <a:pPr lvl="2"/>
            <a:r>
              <a:rPr lang="en-US" sz="2000" dirty="0" smtClean="0"/>
              <a:t>Lifecycle is managed by the runtime</a:t>
            </a:r>
          </a:p>
          <a:p>
            <a:pPr lvl="2"/>
            <a:r>
              <a:rPr lang="en-US" sz="2000" dirty="0" smtClean="0"/>
              <a:t>Transparent recovery from server failures</a:t>
            </a:r>
          </a:p>
          <a:p>
            <a:pPr lvl="2"/>
            <a:r>
              <a:rPr lang="en-US" sz="2000" dirty="0" smtClean="0"/>
              <a:t>Runtime can create multiple activations of stateless grains (for performance)</a:t>
            </a:r>
          </a:p>
          <a:p>
            <a:pPr marL="457200" indent="-457200">
              <a:spcBef>
                <a:spcPts val="1800"/>
              </a:spcBef>
              <a:buFont typeface="+mj-lt"/>
              <a:buAutoNum type="arabicPeriod"/>
            </a:pPr>
            <a:r>
              <a:rPr lang="en-US" sz="3600" dirty="0"/>
              <a:t>Location</a:t>
            </a:r>
            <a:r>
              <a:rPr lang="en-US" sz="3600" dirty="0" smtClean="0"/>
              <a:t> transparency</a:t>
            </a:r>
          </a:p>
          <a:p>
            <a:pPr lvl="2"/>
            <a:r>
              <a:rPr lang="en-US" sz="2000" dirty="0" smtClean="0"/>
              <a:t>Grains can pass references to one another around</a:t>
            </a:r>
          </a:p>
          <a:p>
            <a:pPr lvl="2"/>
            <a:r>
              <a:rPr lang="en-US" sz="2000" dirty="0" smtClean="0"/>
              <a:t>References can be persisted to cold-storage</a:t>
            </a:r>
            <a:endParaRPr lang="en-US" sz="2000" dirty="0"/>
          </a:p>
        </p:txBody>
      </p:sp>
      <p:sp>
        <p:nvSpPr>
          <p:cNvPr id="14" name="Title 13"/>
          <p:cNvSpPr>
            <a:spLocks noGrp="1"/>
          </p:cNvSpPr>
          <p:nvPr>
            <p:ph type="title"/>
          </p:nvPr>
        </p:nvSpPr>
        <p:spPr/>
        <p:txBody>
          <a:bodyPr/>
          <a:lstStyle/>
          <a:p>
            <a:r>
              <a:rPr lang="en-US" dirty="0" smtClean="0"/>
              <a:t>Grains: </a:t>
            </a:r>
            <a:r>
              <a:rPr lang="en-US" i="1" dirty="0" smtClean="0">
                <a:solidFill>
                  <a:srgbClr val="00BCF2"/>
                </a:solidFill>
              </a:rPr>
              <a:t>Virtual</a:t>
            </a:r>
            <a:r>
              <a:rPr lang="en-US" dirty="0" smtClean="0"/>
              <a:t> actors</a:t>
            </a:r>
            <a:endParaRPr lang="en-US" dirty="0"/>
          </a:p>
        </p:txBody>
      </p:sp>
    </p:spTree>
    <p:extLst>
      <p:ext uri="{BB962C8B-B14F-4D97-AF65-F5344CB8AC3E}">
        <p14:creationId xmlns:p14="http://schemas.microsoft.com/office/powerpoint/2010/main" val="2179143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r>
              <a:rPr lang="en-US" dirty="0" smtClean="0"/>
              <a:t>Activations are single-threaded</a:t>
            </a:r>
          </a:p>
          <a:p>
            <a:pPr lvl="1"/>
            <a:r>
              <a:rPr lang="en-US" dirty="0" smtClean="0"/>
              <a:t>Optionally re-entrant</a:t>
            </a:r>
          </a:p>
          <a:p>
            <a:pPr lvl="1"/>
            <a:r>
              <a:rPr lang="en-US" dirty="0" smtClean="0"/>
              <a:t>Runtime schedules execution of methods</a:t>
            </a:r>
          </a:p>
          <a:p>
            <a:pPr lvl="1"/>
            <a:r>
              <a:rPr lang="en-US" dirty="0" smtClean="0"/>
              <a:t>Multiplexed across threads</a:t>
            </a:r>
          </a:p>
          <a:p>
            <a:r>
              <a:rPr lang="en-US" dirty="0" smtClean="0"/>
              <a:t>No shared state</a:t>
            </a:r>
          </a:p>
          <a:p>
            <a:pPr lvl="1"/>
            <a:r>
              <a:rPr lang="en-US" dirty="0" smtClean="0"/>
              <a:t>Avoid races</a:t>
            </a:r>
          </a:p>
          <a:p>
            <a:pPr lvl="1"/>
            <a:r>
              <a:rPr lang="en-US" dirty="0" smtClean="0"/>
              <a:t>No need for </a:t>
            </a:r>
            <a:r>
              <a:rPr lang="en-US" dirty="0"/>
              <a:t>l</a:t>
            </a:r>
            <a:r>
              <a:rPr lang="en-US" dirty="0" smtClean="0"/>
              <a:t>ocks</a:t>
            </a:r>
          </a:p>
          <a:p>
            <a:r>
              <a:rPr lang="en-US" dirty="0" smtClean="0"/>
              <a:t>Cooperative multitasking</a:t>
            </a:r>
          </a:p>
        </p:txBody>
      </p:sp>
      <p:sp>
        <p:nvSpPr>
          <p:cNvPr id="3" name="Title 2"/>
          <p:cNvSpPr>
            <a:spLocks noGrp="1"/>
          </p:cNvSpPr>
          <p:nvPr>
            <p:ph type="title"/>
          </p:nvPr>
        </p:nvSpPr>
        <p:spPr/>
        <p:txBody>
          <a:bodyPr/>
          <a:lstStyle/>
          <a:p>
            <a:r>
              <a:rPr lang="en-US" smtClean="0"/>
              <a:t>Grain execution model</a:t>
            </a:r>
            <a:endParaRPr lang="en-US" dirty="0"/>
          </a:p>
        </p:txBody>
      </p:sp>
    </p:spTree>
    <p:extLst>
      <p:ext uri="{BB962C8B-B14F-4D97-AF65-F5344CB8AC3E}">
        <p14:creationId xmlns:p14="http://schemas.microsoft.com/office/powerpoint/2010/main" val="1121922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grain developer experience</a:t>
            </a:r>
            <a:endParaRPr lang="en-US" dirty="0"/>
          </a:p>
        </p:txBody>
      </p:sp>
    </p:spTree>
    <p:extLst>
      <p:ext uri="{BB962C8B-B14F-4D97-AF65-F5344CB8AC3E}">
        <p14:creationId xmlns:p14="http://schemas.microsoft.com/office/powerpoint/2010/main" val="4284570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6214" y="2217116"/>
            <a:ext cx="10698364" cy="2252924"/>
          </a:xfrm>
        </p:spPr>
        <p:txBody>
          <a:bodyPr/>
          <a:lstStyle/>
          <a:p>
            <a:pPr marL="0" indent="0">
              <a:buNone/>
            </a:pPr>
            <a:r>
              <a:rPr lang="en-US" sz="3200" dirty="0">
                <a:solidFill>
                  <a:srgbClr val="0000FF"/>
                </a:solidFill>
                <a:highlight>
                  <a:srgbClr val="FFFFFF"/>
                </a:highlight>
              </a:rPr>
              <a:t>public</a:t>
            </a:r>
            <a:r>
              <a:rPr lang="en-US" sz="3200" dirty="0">
                <a:solidFill>
                  <a:srgbClr val="000000"/>
                </a:solidFill>
                <a:highlight>
                  <a:srgbClr val="FFFFFF"/>
                </a:highlight>
              </a:rPr>
              <a:t> </a:t>
            </a:r>
            <a:r>
              <a:rPr lang="en-US" sz="3200" dirty="0">
                <a:solidFill>
                  <a:srgbClr val="0000FF"/>
                </a:solidFill>
                <a:highlight>
                  <a:srgbClr val="FFFFFF"/>
                </a:highlight>
              </a:rPr>
              <a:t>interface</a:t>
            </a:r>
            <a:r>
              <a:rPr lang="en-US" sz="3200" dirty="0">
                <a:solidFill>
                  <a:srgbClr val="000000"/>
                </a:solidFill>
                <a:highlight>
                  <a:srgbClr val="FFFFFF"/>
                </a:highlight>
              </a:rPr>
              <a:t> </a:t>
            </a:r>
            <a:r>
              <a:rPr lang="en-US" sz="3200" dirty="0" err="1">
                <a:solidFill>
                  <a:srgbClr val="2B91AF"/>
                </a:solidFill>
                <a:highlight>
                  <a:srgbClr val="FFFFFF"/>
                </a:highlight>
              </a:rPr>
              <a:t>IHello</a:t>
            </a:r>
            <a:r>
              <a:rPr lang="en-US" sz="3200" dirty="0">
                <a:solidFill>
                  <a:srgbClr val="000000"/>
                </a:solidFill>
                <a:highlight>
                  <a:srgbClr val="FFFFFF"/>
                </a:highlight>
              </a:rPr>
              <a:t> : </a:t>
            </a:r>
            <a:r>
              <a:rPr lang="en-US" sz="3200" dirty="0" err="1" smtClean="0">
                <a:solidFill>
                  <a:srgbClr val="2B91AF"/>
                </a:solidFill>
                <a:highlight>
                  <a:srgbClr val="FFFFFF"/>
                </a:highlight>
              </a:rPr>
              <a:t>IGrain</a:t>
            </a:r>
            <a:endParaRPr lang="en-US" sz="3200" dirty="0">
              <a:solidFill>
                <a:srgbClr val="000000"/>
              </a:solidFill>
              <a:highlight>
                <a:srgbClr val="FFFFFF"/>
              </a:highlight>
            </a:endParaRPr>
          </a:p>
          <a:p>
            <a:pPr marL="0" indent="0">
              <a:buNone/>
            </a:pPr>
            <a:r>
              <a:rPr lang="en-US" sz="3200" dirty="0" smtClean="0">
                <a:solidFill>
                  <a:srgbClr val="000000"/>
                </a:solidFill>
                <a:highlight>
                  <a:srgbClr val="FFFFFF"/>
                </a:highlight>
              </a:rPr>
              <a:t>{</a:t>
            </a:r>
            <a:endParaRPr lang="en-US" sz="3200" dirty="0">
              <a:solidFill>
                <a:srgbClr val="000000"/>
              </a:solidFill>
              <a:highlight>
                <a:srgbClr val="FFFFFF"/>
              </a:highlight>
            </a:endParaRPr>
          </a:p>
          <a:p>
            <a:pPr marL="0" indent="0">
              <a:buNone/>
            </a:pPr>
            <a:r>
              <a:rPr lang="en-US" sz="3200" dirty="0" smtClean="0">
                <a:solidFill>
                  <a:srgbClr val="2B91AF"/>
                </a:solidFill>
                <a:highlight>
                  <a:srgbClr val="FFFFFF"/>
                </a:highlight>
              </a:rPr>
              <a:t>    Task</a:t>
            </a:r>
            <a:r>
              <a:rPr lang="en-US" sz="3200" dirty="0" smtClean="0">
                <a:solidFill>
                  <a:srgbClr val="000000"/>
                </a:solidFill>
                <a:highlight>
                  <a:srgbClr val="FFFFFF"/>
                </a:highlight>
              </a:rPr>
              <a:t>&lt;</a:t>
            </a:r>
            <a:r>
              <a:rPr lang="en-US" sz="3200" dirty="0" smtClean="0">
                <a:solidFill>
                  <a:srgbClr val="0000FF"/>
                </a:solidFill>
                <a:highlight>
                  <a:srgbClr val="FFFFFF"/>
                </a:highlight>
              </a:rPr>
              <a:t>string</a:t>
            </a:r>
            <a:r>
              <a:rPr lang="en-US" sz="3200" dirty="0">
                <a:solidFill>
                  <a:srgbClr val="000000"/>
                </a:solidFill>
                <a:highlight>
                  <a:srgbClr val="FFFFFF"/>
                </a:highlight>
              </a:rPr>
              <a:t>&gt; </a:t>
            </a:r>
            <a:r>
              <a:rPr lang="en-US" sz="3200" dirty="0" err="1">
                <a:solidFill>
                  <a:srgbClr val="000000"/>
                </a:solidFill>
                <a:highlight>
                  <a:srgbClr val="FFFFFF"/>
                </a:highlight>
              </a:rPr>
              <a:t>SayHello</a:t>
            </a:r>
            <a:r>
              <a:rPr lang="en-US" sz="3200" dirty="0">
                <a:solidFill>
                  <a:srgbClr val="000000"/>
                </a:solidFill>
                <a:highlight>
                  <a:srgbClr val="FFFFFF"/>
                </a:highlight>
              </a:rPr>
              <a:t>(</a:t>
            </a:r>
            <a:r>
              <a:rPr lang="en-US" sz="3200" dirty="0">
                <a:solidFill>
                  <a:srgbClr val="0000FF"/>
                </a:solidFill>
                <a:highlight>
                  <a:srgbClr val="FFFFFF"/>
                </a:highlight>
              </a:rPr>
              <a:t>string</a:t>
            </a:r>
            <a:r>
              <a:rPr lang="en-US" sz="3200" dirty="0">
                <a:solidFill>
                  <a:srgbClr val="000000"/>
                </a:solidFill>
                <a:highlight>
                  <a:srgbClr val="FFFFFF"/>
                </a:highlight>
              </a:rPr>
              <a:t> greeting);</a:t>
            </a:r>
          </a:p>
          <a:p>
            <a:pPr marL="0" indent="0">
              <a:buNone/>
            </a:pPr>
            <a:r>
              <a:rPr lang="en-US" sz="3200" dirty="0" smtClean="0">
                <a:solidFill>
                  <a:srgbClr val="000000"/>
                </a:solidFill>
                <a:highlight>
                  <a:srgbClr val="FFFFFF"/>
                </a:highlight>
              </a:rPr>
              <a:t>}</a:t>
            </a:r>
            <a:endParaRPr lang="en-US" sz="3200" dirty="0"/>
          </a:p>
        </p:txBody>
      </p:sp>
      <p:sp>
        <p:nvSpPr>
          <p:cNvPr id="3" name="Title 2"/>
          <p:cNvSpPr>
            <a:spLocks noGrp="1"/>
          </p:cNvSpPr>
          <p:nvPr>
            <p:ph type="title"/>
          </p:nvPr>
        </p:nvSpPr>
        <p:spPr/>
        <p:txBody>
          <a:bodyPr/>
          <a:lstStyle/>
          <a:p>
            <a:r>
              <a:rPr lang="en-US" dirty="0" smtClean="0"/>
              <a:t>Grain interfaces</a:t>
            </a:r>
            <a:endParaRPr lang="en-US" dirty="0"/>
          </a:p>
        </p:txBody>
      </p:sp>
      <p:sp>
        <p:nvSpPr>
          <p:cNvPr id="4" name="Line Callout 1 3"/>
          <p:cNvSpPr/>
          <p:nvPr/>
        </p:nvSpPr>
        <p:spPr bwMode="auto">
          <a:xfrm>
            <a:off x="6583993" y="1190904"/>
            <a:ext cx="3017487" cy="738664"/>
          </a:xfrm>
          <a:prstGeom prst="borderCallout1">
            <a:avLst>
              <a:gd name="adj1" fmla="val 105052"/>
              <a:gd name="adj2" fmla="val 46561"/>
              <a:gd name="adj3" fmla="val 133173"/>
              <a:gd name="adj4" fmla="val 35567"/>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a:solidFill>
                  <a:srgbClr val="404040">
                    <a:lumMod val="50000"/>
                  </a:srgbClr>
                </a:solidFill>
                <a:ea typeface="Segoe UI" pitchFamily="34" charset="0"/>
                <a:cs typeface="Segoe UI" pitchFamily="34" charset="0"/>
              </a:rPr>
              <a:t>Marker interface to indicate grain interfaces</a:t>
            </a:r>
          </a:p>
        </p:txBody>
      </p:sp>
      <p:sp>
        <p:nvSpPr>
          <p:cNvPr id="5" name="Line Callout 1 4"/>
          <p:cNvSpPr/>
          <p:nvPr/>
        </p:nvSpPr>
        <p:spPr bwMode="auto">
          <a:xfrm>
            <a:off x="1737726" y="4320213"/>
            <a:ext cx="3291804" cy="764563"/>
          </a:xfrm>
          <a:prstGeom prst="borderCallout1">
            <a:avLst>
              <a:gd name="adj1" fmla="val -14291"/>
              <a:gd name="adj2" fmla="val 44036"/>
              <a:gd name="adj3" fmla="val -63168"/>
              <a:gd name="adj4" fmla="val 22891"/>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a:solidFill>
                  <a:srgbClr val="404040">
                    <a:lumMod val="50000"/>
                  </a:srgbClr>
                </a:solidFill>
                <a:ea typeface="Segoe UI" pitchFamily="34" charset="0"/>
                <a:cs typeface="Segoe UI" pitchFamily="34" charset="0"/>
              </a:rPr>
              <a:t>All grain interface methods must be asynchronous</a:t>
            </a:r>
          </a:p>
        </p:txBody>
      </p:sp>
    </p:spTree>
    <p:extLst>
      <p:ext uri="{BB962C8B-B14F-4D97-AF65-F5344CB8AC3E}">
        <p14:creationId xmlns:p14="http://schemas.microsoft.com/office/powerpoint/2010/main" val="2770109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1215" y="2125677"/>
            <a:ext cx="11887200" cy="3360920"/>
          </a:xfrm>
        </p:spPr>
        <p:txBody>
          <a:bodyPr/>
          <a:lstStyle/>
          <a:p>
            <a:pPr marL="0" indent="0">
              <a:buNone/>
            </a:pPr>
            <a:r>
              <a:rPr lang="en-US" sz="2400" dirty="0" smtClean="0">
                <a:solidFill>
                  <a:srgbClr val="0000FF"/>
                </a:solidFill>
                <a:highlight>
                  <a:srgbClr val="FFFFFF"/>
                </a:highlight>
                <a:latin typeface="Consolas" panose="020B0609020204030204" pitchFamily="49" charset="0"/>
              </a:rPr>
              <a:t>public</a:t>
            </a:r>
            <a:r>
              <a:rPr lang="en-US" sz="2400" dirty="0" smtClean="0">
                <a:solidFill>
                  <a:srgbClr val="000000"/>
                </a:solidFill>
                <a:highlight>
                  <a:srgbClr val="FFFFFF"/>
                </a:highlight>
                <a:latin typeface="Consolas" panose="020B0609020204030204" pitchFamily="49" charset="0"/>
              </a:rPr>
              <a:t> </a:t>
            </a:r>
            <a:r>
              <a:rPr lang="en-US" sz="2400" dirty="0">
                <a:solidFill>
                  <a:srgbClr val="0000FF"/>
                </a:solidFill>
                <a:highlight>
                  <a:srgbClr val="FFFFFF"/>
                </a:highlight>
                <a:latin typeface="Consolas" panose="020B0609020204030204" pitchFamily="49" charset="0"/>
              </a:rPr>
              <a:t>class</a:t>
            </a:r>
            <a:r>
              <a:rPr lang="en-US" sz="2400" dirty="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HelloGrain</a:t>
            </a:r>
            <a:r>
              <a:rPr lang="en-US" sz="2400" dirty="0">
                <a:solidFill>
                  <a:srgbClr val="000000"/>
                </a:solidFill>
                <a:highlight>
                  <a:srgbClr val="FFFFFF"/>
                </a:highlight>
                <a:latin typeface="Consolas" panose="020B0609020204030204" pitchFamily="49" charset="0"/>
              </a:rPr>
              <a:t> : </a:t>
            </a:r>
            <a:r>
              <a:rPr lang="en-US" sz="2400" dirty="0" err="1" smtClean="0">
                <a:solidFill>
                  <a:srgbClr val="2B91AF"/>
                </a:solidFill>
                <a:highlight>
                  <a:srgbClr val="FFFFFF"/>
                </a:highlight>
                <a:latin typeface="Consolas" panose="020B0609020204030204" pitchFamily="49" charset="0"/>
              </a:rPr>
              <a:t>GrainBase</a:t>
            </a:r>
            <a:r>
              <a:rPr lang="en-US" sz="2400" dirty="0">
                <a:solidFill>
                  <a:srgbClr val="000000"/>
                </a:solidFill>
                <a:highlight>
                  <a:srgbClr val="FFFFFF"/>
                </a:highlight>
                <a:latin typeface="Consolas" panose="020B0609020204030204" pitchFamily="49" charset="0"/>
              </a:rPr>
              <a:t>, </a:t>
            </a:r>
            <a:r>
              <a:rPr lang="en-US" sz="2400" dirty="0" err="1" smtClean="0">
                <a:solidFill>
                  <a:srgbClr val="2B91AF"/>
                </a:solidFill>
                <a:highlight>
                  <a:srgbClr val="FFFFFF"/>
                </a:highlight>
                <a:latin typeface="Consolas" panose="020B0609020204030204" pitchFamily="49" charset="0"/>
              </a:rPr>
              <a:t>IHello</a:t>
            </a:r>
            <a:endParaRPr lang="en-US" sz="2400" dirty="0">
              <a:solidFill>
                <a:srgbClr val="000000"/>
              </a:solidFill>
              <a:highlight>
                <a:srgbClr val="FFFFFF"/>
              </a:highlight>
              <a:latin typeface="Consolas" panose="020B0609020204030204" pitchFamily="49" charset="0"/>
            </a:endParaRPr>
          </a:p>
          <a:p>
            <a:pPr marL="0" indent="0">
              <a:buNone/>
            </a:pPr>
            <a:r>
              <a:rPr lang="en-US" sz="2400" dirty="0" smtClean="0">
                <a:solidFill>
                  <a:srgbClr val="000000"/>
                </a:solidFill>
                <a:highlight>
                  <a:srgbClr val="FFFFFF"/>
                </a:highlight>
                <a:latin typeface="Consolas" panose="020B0609020204030204" pitchFamily="49" charset="0"/>
              </a:rPr>
              <a:t>{</a:t>
            </a:r>
            <a:endParaRPr lang="en-US" sz="2400" dirty="0">
              <a:solidFill>
                <a:srgbClr val="000000"/>
              </a:solidFill>
              <a:highlight>
                <a:srgbClr val="FFFFFF"/>
              </a:highlight>
              <a:latin typeface="Consolas" panose="020B0609020204030204" pitchFamily="49" charset="0"/>
            </a:endParaRPr>
          </a:p>
          <a:p>
            <a:pPr marL="0" indent="0">
              <a:buNone/>
            </a:pPr>
            <a:r>
              <a:rPr lang="en-US" sz="2400" dirty="0" smtClean="0">
                <a:solidFill>
                  <a:srgbClr val="000000"/>
                </a:solidFill>
                <a:highlight>
                  <a:srgbClr val="FFFFFF"/>
                </a:highlight>
                <a:latin typeface="Consolas" panose="020B0609020204030204" pitchFamily="49" charset="0"/>
              </a:rPr>
              <a:t>    </a:t>
            </a:r>
            <a:r>
              <a:rPr lang="en-US" sz="2400" dirty="0">
                <a:solidFill>
                  <a:srgbClr val="2B91AF"/>
                </a:solidFill>
                <a:highlight>
                  <a:srgbClr val="FFFFFF"/>
                </a:highlight>
                <a:latin typeface="Consolas" panose="020B0609020204030204" pitchFamily="49" charset="0"/>
              </a:rPr>
              <a:t>Task</a:t>
            </a:r>
            <a:r>
              <a:rPr lang="en-US" sz="2400" dirty="0">
                <a:solidFill>
                  <a:srgbClr val="000000"/>
                </a:solidFill>
                <a:highlight>
                  <a:srgbClr val="FFFFFF"/>
                </a:highlight>
                <a:latin typeface="Consolas" panose="020B0609020204030204" pitchFamily="49" charset="0"/>
              </a:rPr>
              <a:t>&lt;</a:t>
            </a:r>
            <a:r>
              <a:rPr lang="en-US" sz="2400" dirty="0">
                <a:solidFill>
                  <a:srgbClr val="0000FF"/>
                </a:solidFill>
                <a:highlight>
                  <a:srgbClr val="FFFFFF"/>
                </a:highlight>
                <a:latin typeface="Consolas" panose="020B0609020204030204" pitchFamily="49" charset="0"/>
              </a:rPr>
              <a:t>string</a:t>
            </a:r>
            <a:r>
              <a:rPr lang="en-US" sz="2400" dirty="0">
                <a:solidFill>
                  <a:srgbClr val="000000"/>
                </a:solidFill>
                <a:highlight>
                  <a:srgbClr val="FFFFFF"/>
                </a:highlight>
                <a:latin typeface="Consolas" panose="020B0609020204030204" pitchFamily="49" charset="0"/>
              </a:rPr>
              <a:t>&gt; </a:t>
            </a:r>
            <a:r>
              <a:rPr lang="en-US" sz="2400" dirty="0" err="1" smtClean="0">
                <a:solidFill>
                  <a:srgbClr val="000000"/>
                </a:solidFill>
                <a:highlight>
                  <a:srgbClr val="FFFFFF"/>
                </a:highlight>
                <a:latin typeface="Consolas" panose="020B0609020204030204" pitchFamily="49" charset="0"/>
              </a:rPr>
              <a:t>SayHello</a:t>
            </a:r>
            <a:r>
              <a:rPr lang="en-US" sz="2400" dirty="0" smtClean="0">
                <a:solidFill>
                  <a:srgbClr val="000000"/>
                </a:solidFill>
                <a:highlight>
                  <a:srgbClr val="FFFFFF"/>
                </a:highlight>
                <a:latin typeface="Consolas" panose="020B0609020204030204" pitchFamily="49" charset="0"/>
              </a:rPr>
              <a:t>(</a:t>
            </a:r>
            <a:r>
              <a:rPr lang="en-US" sz="2400" dirty="0" smtClean="0">
                <a:solidFill>
                  <a:srgbClr val="0000FF"/>
                </a:solidFill>
                <a:highlight>
                  <a:srgbClr val="FFFFFF"/>
                </a:highlight>
                <a:latin typeface="Consolas" panose="020B0609020204030204" pitchFamily="49" charset="0"/>
              </a:rPr>
              <a:t>string</a:t>
            </a: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greeting)</a:t>
            </a:r>
          </a:p>
          <a:p>
            <a:pPr marL="0" indent="0">
              <a:buNone/>
            </a:pP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a:t>
            </a:r>
          </a:p>
          <a:p>
            <a:pPr marL="0" indent="0">
              <a:buNone/>
            </a:pPr>
            <a:r>
              <a:rPr lang="en-US" sz="2400" dirty="0" smtClean="0">
                <a:solidFill>
                  <a:srgbClr val="000000"/>
                </a:solidFill>
                <a:highlight>
                  <a:srgbClr val="FFFFFF"/>
                </a:highlight>
                <a:latin typeface="Consolas" panose="020B0609020204030204" pitchFamily="49" charset="0"/>
              </a:rPr>
              <a:t>        </a:t>
            </a:r>
            <a:r>
              <a:rPr lang="en-US" sz="2400" dirty="0" err="1" smtClean="0">
                <a:solidFill>
                  <a:srgbClr val="0000FF"/>
                </a:solidFill>
                <a:highlight>
                  <a:srgbClr val="FFFFFF"/>
                </a:highlight>
                <a:latin typeface="Consolas" panose="020B0609020204030204" pitchFamily="49" charset="0"/>
              </a:rPr>
              <a:t>var</a:t>
            </a:r>
            <a:r>
              <a:rPr lang="en-US" sz="2400" dirty="0" smtClean="0">
                <a:solidFill>
                  <a:srgbClr val="000000"/>
                </a:solidFill>
                <a:highlight>
                  <a:srgbClr val="FFFFFF"/>
                </a:highlight>
                <a:latin typeface="Consolas" panose="020B0609020204030204" pitchFamily="49" charset="0"/>
              </a:rPr>
              <a:t> </a:t>
            </a:r>
            <a:r>
              <a:rPr lang="en-US" sz="2400" dirty="0" err="1">
                <a:solidFill>
                  <a:srgbClr val="000000"/>
                </a:solidFill>
                <a:highlight>
                  <a:srgbClr val="FFFFFF"/>
                </a:highlight>
                <a:latin typeface="Consolas" panose="020B0609020204030204" pitchFamily="49" charset="0"/>
              </a:rPr>
              <a:t>resp</a:t>
            </a:r>
            <a:r>
              <a:rPr lang="en-US" sz="2400" dirty="0">
                <a:solidFill>
                  <a:srgbClr val="000000"/>
                </a:solidFill>
                <a:highlight>
                  <a:srgbClr val="FFFFFF"/>
                </a:highlight>
                <a:latin typeface="Consolas" panose="020B0609020204030204" pitchFamily="49" charset="0"/>
              </a:rPr>
              <a:t> = </a:t>
            </a:r>
            <a:r>
              <a:rPr lang="en-US" sz="2400" dirty="0">
                <a:solidFill>
                  <a:srgbClr val="A31515"/>
                </a:solidFill>
                <a:highlight>
                  <a:srgbClr val="FFFFFF"/>
                </a:highlight>
                <a:latin typeface="Consolas" panose="020B0609020204030204" pitchFamily="49" charset="0"/>
              </a:rPr>
              <a:t>"You said: '"</a:t>
            </a:r>
            <a:r>
              <a:rPr lang="en-US" sz="2400" dirty="0">
                <a:solidFill>
                  <a:srgbClr val="000000"/>
                </a:solidFill>
                <a:highlight>
                  <a:srgbClr val="FFFFFF"/>
                </a:highlight>
                <a:latin typeface="Consolas" panose="020B0609020204030204" pitchFamily="49" charset="0"/>
              </a:rPr>
              <a:t> + greeting + </a:t>
            </a:r>
            <a:r>
              <a:rPr lang="en-US" sz="2400" dirty="0">
                <a:solidFill>
                  <a:srgbClr val="A31515"/>
                </a:solidFill>
                <a:highlight>
                  <a:srgbClr val="FFFFFF"/>
                </a:highlight>
                <a:latin typeface="Consolas" panose="020B0609020204030204" pitchFamily="49" charset="0"/>
              </a:rPr>
              <a:t>"', I say: Hello!"</a:t>
            </a:r>
            <a:r>
              <a:rPr lang="en-US" sz="2400" dirty="0">
                <a:solidFill>
                  <a:srgbClr val="000000"/>
                </a:solidFill>
                <a:highlight>
                  <a:srgbClr val="FFFFFF"/>
                </a:highlight>
                <a:latin typeface="Consolas" panose="020B0609020204030204" pitchFamily="49" charset="0"/>
              </a:rPr>
              <a:t>;</a:t>
            </a:r>
          </a:p>
          <a:p>
            <a:pPr marL="0" indent="0">
              <a:buNone/>
            </a:pPr>
            <a:r>
              <a:rPr lang="en-US" sz="2400" dirty="0" smtClean="0">
                <a:solidFill>
                  <a:srgbClr val="0000FF"/>
                </a:solidFill>
                <a:highlight>
                  <a:srgbClr val="FFFFFF"/>
                </a:highlight>
                <a:latin typeface="Consolas" panose="020B0609020204030204" pitchFamily="49" charset="0"/>
              </a:rPr>
              <a:t>        return</a:t>
            </a:r>
            <a:r>
              <a:rPr lang="en-US" sz="2400" dirty="0" smtClean="0">
                <a:solidFill>
                  <a:srgbClr val="000000"/>
                </a:solidFill>
                <a:highlight>
                  <a:srgbClr val="FFFFFF"/>
                </a:highlight>
                <a:latin typeface="Consolas" panose="020B0609020204030204" pitchFamily="49" charset="0"/>
              </a:rPr>
              <a:t> </a:t>
            </a:r>
            <a:r>
              <a:rPr lang="en-US" sz="2400" dirty="0" err="1">
                <a:solidFill>
                  <a:srgbClr val="2B91AF"/>
                </a:solidFill>
                <a:highlight>
                  <a:srgbClr val="FFFFFF"/>
                </a:highlight>
                <a:latin typeface="Consolas" panose="020B0609020204030204" pitchFamily="49" charset="0"/>
              </a:rPr>
              <a:t>Task</a:t>
            </a:r>
            <a:r>
              <a:rPr lang="en-US" sz="2400" dirty="0" err="1">
                <a:solidFill>
                  <a:srgbClr val="000000"/>
                </a:solidFill>
                <a:highlight>
                  <a:srgbClr val="FFFFFF"/>
                </a:highlight>
                <a:latin typeface="Consolas" panose="020B0609020204030204" pitchFamily="49" charset="0"/>
              </a:rPr>
              <a:t>.FromResult</a:t>
            </a:r>
            <a:r>
              <a:rPr lang="en-US" sz="2400" dirty="0">
                <a:solidFill>
                  <a:srgbClr val="000000"/>
                </a:solidFill>
                <a:highlight>
                  <a:srgbClr val="FFFFFF"/>
                </a:highlight>
                <a:latin typeface="Consolas" panose="020B0609020204030204" pitchFamily="49" charset="0"/>
              </a:rPr>
              <a:t>(</a:t>
            </a:r>
            <a:r>
              <a:rPr lang="en-US" sz="2400" dirty="0" err="1">
                <a:solidFill>
                  <a:srgbClr val="000000"/>
                </a:solidFill>
                <a:highlight>
                  <a:srgbClr val="FFFFFF"/>
                </a:highlight>
                <a:latin typeface="Consolas" panose="020B0609020204030204" pitchFamily="49" charset="0"/>
              </a:rPr>
              <a:t>resp</a:t>
            </a:r>
            <a:r>
              <a:rPr lang="en-US" sz="2400" dirty="0" smtClean="0">
                <a:solidFill>
                  <a:srgbClr val="000000"/>
                </a:solidFill>
                <a:highlight>
                  <a:srgbClr val="FFFFFF"/>
                </a:highlight>
                <a:latin typeface="Consolas" panose="020B0609020204030204" pitchFamily="49" charset="0"/>
              </a:rPr>
              <a:t>);</a:t>
            </a:r>
          </a:p>
          <a:p>
            <a:pPr marL="0" indent="0">
              <a:buNone/>
            </a:pPr>
            <a:r>
              <a:rPr lang="en-US" sz="2400" dirty="0" smtClean="0">
                <a:solidFill>
                  <a:srgbClr val="000000"/>
                </a:solidFill>
                <a:highlight>
                  <a:srgbClr val="FFFFFF"/>
                </a:highlight>
                <a:latin typeface="Consolas" panose="020B0609020204030204" pitchFamily="49" charset="0"/>
              </a:rPr>
              <a:t>    </a:t>
            </a:r>
            <a:r>
              <a:rPr lang="en-US" sz="2400" dirty="0">
                <a:solidFill>
                  <a:srgbClr val="000000"/>
                </a:solidFill>
                <a:highlight>
                  <a:srgbClr val="FFFFFF"/>
                </a:highlight>
                <a:latin typeface="Consolas" panose="020B0609020204030204" pitchFamily="49" charset="0"/>
              </a:rPr>
              <a:t>}</a:t>
            </a:r>
          </a:p>
          <a:p>
            <a:pPr marL="0" indent="0">
              <a:buNone/>
            </a:pPr>
            <a:r>
              <a:rPr lang="en-US" sz="2400" dirty="0" smtClean="0">
                <a:solidFill>
                  <a:srgbClr val="000000"/>
                </a:solidFill>
                <a:highlight>
                  <a:srgbClr val="FFFFFF"/>
                </a:highlight>
                <a:latin typeface="Consolas" panose="020B0609020204030204" pitchFamily="49" charset="0"/>
              </a:rPr>
              <a:t>}</a:t>
            </a:r>
            <a:endParaRPr lang="en-US" sz="2400" dirty="0" smtClean="0"/>
          </a:p>
        </p:txBody>
      </p:sp>
      <p:sp>
        <p:nvSpPr>
          <p:cNvPr id="3" name="Title 2"/>
          <p:cNvSpPr>
            <a:spLocks noGrp="1"/>
          </p:cNvSpPr>
          <p:nvPr>
            <p:ph type="title"/>
          </p:nvPr>
        </p:nvSpPr>
        <p:spPr/>
        <p:txBody>
          <a:bodyPr/>
          <a:lstStyle/>
          <a:p>
            <a:r>
              <a:rPr lang="en-US" dirty="0" smtClean="0"/>
              <a:t>Implementing the grain type</a:t>
            </a:r>
            <a:endParaRPr lang="en-US" dirty="0"/>
          </a:p>
        </p:txBody>
      </p:sp>
    </p:spTree>
    <p:extLst>
      <p:ext uri="{BB962C8B-B14F-4D97-AF65-F5344CB8AC3E}">
        <p14:creationId xmlns:p14="http://schemas.microsoft.com/office/powerpoint/2010/main" val="2900086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577043"/>
            <a:ext cx="11887200" cy="2154436"/>
          </a:xfrm>
        </p:spPr>
        <p:txBody>
          <a:bodyPr/>
          <a:lstStyle/>
          <a:p>
            <a:pPr marL="0" indent="0">
              <a:buNone/>
            </a:pP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private</a:t>
            </a:r>
            <a:r>
              <a:rPr lang="en-US" sz="2000" dirty="0">
                <a:solidFill>
                  <a:srgbClr val="000000"/>
                </a:solidFill>
                <a:highlight>
                  <a:srgbClr val="FFFFFF"/>
                </a:highlight>
                <a:latin typeface="Consolas" panose="020B0609020204030204" pitchFamily="49" charset="0"/>
              </a:rPr>
              <a:t> </a:t>
            </a:r>
            <a:r>
              <a:rPr lang="en-US" sz="2000" dirty="0" err="1">
                <a:solidFill>
                  <a:srgbClr val="0000FF"/>
                </a:solidFill>
                <a:highlight>
                  <a:srgbClr val="FFFFFF"/>
                </a:highlight>
                <a:latin typeface="Consolas" panose="020B0609020204030204" pitchFamily="49" charset="0"/>
              </a:rPr>
              <a:t>async</a:t>
            </a:r>
            <a:r>
              <a:rPr lang="en-US" sz="2000" dirty="0">
                <a:solidFill>
                  <a:srgbClr val="00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static</a:t>
            </a:r>
            <a:r>
              <a:rPr lang="en-US" sz="2000" dirty="0">
                <a:solidFill>
                  <a:srgbClr val="000000"/>
                </a:solidFill>
                <a:highlight>
                  <a:srgbClr val="FFFFFF"/>
                </a:highlight>
                <a:latin typeface="Consolas" panose="020B0609020204030204" pitchFamily="49" charset="0"/>
              </a:rPr>
              <a:t> </a:t>
            </a:r>
            <a:r>
              <a:rPr lang="en-US" sz="2000" dirty="0">
                <a:solidFill>
                  <a:srgbClr val="2B91AF"/>
                </a:solidFill>
                <a:highlight>
                  <a:srgbClr val="FFFFFF"/>
                </a:highlight>
                <a:latin typeface="Consolas" panose="020B0609020204030204" pitchFamily="49" charset="0"/>
              </a:rPr>
              <a:t>Task</a:t>
            </a:r>
            <a:r>
              <a:rPr lang="en-US" sz="2000" dirty="0">
                <a:solidFill>
                  <a:srgbClr val="000000"/>
                </a:solidFill>
                <a:highlight>
                  <a:srgbClr val="FFFFFF"/>
                </a:highlight>
                <a:latin typeface="Consolas" panose="020B0609020204030204" pitchFamily="49" charset="0"/>
              </a:rPr>
              <a:t> </a:t>
            </a:r>
            <a:r>
              <a:rPr lang="en-US" sz="2000" dirty="0" err="1" smtClean="0">
                <a:solidFill>
                  <a:srgbClr val="000000"/>
                </a:solidFill>
                <a:highlight>
                  <a:srgbClr val="FFFFFF"/>
                </a:highlight>
                <a:latin typeface="Consolas" panose="020B0609020204030204" pitchFamily="49" charset="0"/>
              </a:rPr>
              <a:t>SendMessage</a:t>
            </a:r>
            <a:r>
              <a:rPr lang="en-US" sz="2000" dirty="0" smtClean="0">
                <a:solidFill>
                  <a:srgbClr val="00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long</a:t>
            </a:r>
            <a:r>
              <a:rPr lang="en-US" sz="2000" dirty="0" smtClean="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grainId</a:t>
            </a:r>
            <a:r>
              <a:rPr lang="en-US" sz="2000" dirty="0">
                <a:solidFill>
                  <a:srgbClr val="000000"/>
                </a:solidFill>
                <a:highlight>
                  <a:srgbClr val="FFFFFF"/>
                </a:highlight>
                <a:latin typeface="Consolas" panose="020B0609020204030204" pitchFamily="49" charset="0"/>
              </a:rPr>
              <a:t>)</a:t>
            </a:r>
          </a:p>
          <a:p>
            <a:pPr marL="0" indent="0">
              <a:buNone/>
            </a:pPr>
            <a:r>
              <a:rPr lang="en-US" sz="2000" dirty="0" smtClean="0">
                <a:solidFill>
                  <a:srgbClr val="000000"/>
                </a:solidFill>
                <a:highlight>
                  <a:srgbClr val="FFFFFF"/>
                </a:highlight>
                <a:latin typeface="Consolas" panose="020B0609020204030204" pitchFamily="49" charset="0"/>
              </a:rPr>
              <a:t> {</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2B91AF"/>
                </a:solidFill>
                <a:highlight>
                  <a:srgbClr val="FFFFFF"/>
                </a:highlight>
                <a:latin typeface="Consolas" panose="020B0609020204030204" pitchFamily="49" charset="0"/>
              </a:rPr>
              <a:t>    </a:t>
            </a:r>
            <a:r>
              <a:rPr lang="en-US" sz="2000" dirty="0" err="1" smtClean="0">
                <a:solidFill>
                  <a:srgbClr val="2B91AF"/>
                </a:solidFill>
                <a:highlight>
                  <a:srgbClr val="FFFFFF"/>
                </a:highlight>
                <a:latin typeface="Consolas" panose="020B0609020204030204" pitchFamily="49" charset="0"/>
              </a:rPr>
              <a:t>IHello</a:t>
            </a:r>
            <a:r>
              <a:rPr lang="en-US" sz="2000" dirty="0" smtClean="0">
                <a:solidFill>
                  <a:srgbClr val="000000"/>
                </a:solidFill>
                <a:highlight>
                  <a:srgbClr val="FFFFFF"/>
                </a:highlight>
                <a:latin typeface="Consolas" panose="020B0609020204030204" pitchFamily="49" charset="0"/>
              </a:rPr>
              <a:t> </a:t>
            </a:r>
            <a:r>
              <a:rPr lang="en-US" sz="2000" dirty="0">
                <a:solidFill>
                  <a:srgbClr val="000000"/>
                </a:solidFill>
                <a:highlight>
                  <a:srgbClr val="FFFFFF"/>
                </a:highlight>
                <a:latin typeface="Consolas" panose="020B0609020204030204" pitchFamily="49" charset="0"/>
              </a:rPr>
              <a:t>friend = </a:t>
            </a:r>
            <a:r>
              <a:rPr lang="en-US" sz="2000" dirty="0" err="1">
                <a:solidFill>
                  <a:srgbClr val="2B91AF"/>
                </a:solidFill>
                <a:highlight>
                  <a:srgbClr val="FFFFFF"/>
                </a:highlight>
                <a:latin typeface="Consolas" panose="020B0609020204030204" pitchFamily="49" charset="0"/>
              </a:rPr>
              <a:t>HelloFactory</a:t>
            </a:r>
            <a:r>
              <a:rPr lang="en-US" sz="2000" dirty="0" err="1">
                <a:solidFill>
                  <a:srgbClr val="000000"/>
                </a:solidFill>
                <a:highlight>
                  <a:srgbClr val="FFFFFF"/>
                </a:highlight>
                <a:latin typeface="Consolas" panose="020B0609020204030204" pitchFamily="49" charset="0"/>
              </a:rPr>
              <a:t>.GetGrain</a:t>
            </a:r>
            <a:r>
              <a:rPr lang="en-US" sz="2000" dirty="0">
                <a:solidFill>
                  <a:srgbClr val="000000"/>
                </a:solidFill>
                <a:highlight>
                  <a:srgbClr val="FFFFFF"/>
                </a:highlight>
                <a:latin typeface="Consolas" panose="020B0609020204030204" pitchFamily="49" charset="0"/>
              </a:rPr>
              <a:t>(</a:t>
            </a:r>
            <a:r>
              <a:rPr lang="en-US" sz="2000" dirty="0" err="1">
                <a:solidFill>
                  <a:srgbClr val="000000"/>
                </a:solidFill>
                <a:highlight>
                  <a:srgbClr val="FFFFFF"/>
                </a:highlight>
                <a:latin typeface="Consolas" panose="020B0609020204030204" pitchFamily="49" charset="0"/>
              </a:rPr>
              <a:t>grainId</a:t>
            </a:r>
            <a:r>
              <a:rPr lang="en-US" sz="2000" dirty="0">
                <a:solidFill>
                  <a:srgbClr val="000000"/>
                </a:solidFill>
                <a:highlight>
                  <a:srgbClr val="FFFFFF"/>
                </a:highlight>
                <a:latin typeface="Consolas" panose="020B0609020204030204" pitchFamily="49" charset="0"/>
              </a:rPr>
              <a:t>);</a:t>
            </a:r>
          </a:p>
          <a:p>
            <a:pPr marL="0" indent="0">
              <a:buNone/>
            </a:pPr>
            <a:r>
              <a:rPr lang="en-US" sz="2000" dirty="0" smtClean="0">
                <a:solidFill>
                  <a:srgbClr val="0000FF"/>
                </a:solidFill>
                <a:highlight>
                  <a:srgbClr val="FFFFFF"/>
                </a:highlight>
                <a:latin typeface="Consolas" panose="020B0609020204030204" pitchFamily="49" charset="0"/>
              </a:rPr>
              <a:t>    string</a:t>
            </a:r>
            <a:r>
              <a:rPr lang="en-US" sz="2000" dirty="0" smtClean="0">
                <a:solidFill>
                  <a:srgbClr val="000000"/>
                </a:solidFill>
                <a:highlight>
                  <a:srgbClr val="FFFFFF"/>
                </a:highlight>
                <a:latin typeface="Consolas" panose="020B0609020204030204" pitchFamily="49" charset="0"/>
              </a:rPr>
              <a:t> </a:t>
            </a:r>
            <a:r>
              <a:rPr lang="en-US" sz="2000" dirty="0">
                <a:solidFill>
                  <a:srgbClr val="000000"/>
                </a:solidFill>
                <a:highlight>
                  <a:srgbClr val="FFFFFF"/>
                </a:highlight>
                <a:latin typeface="Consolas" panose="020B0609020204030204" pitchFamily="49" charset="0"/>
              </a:rPr>
              <a:t>response = </a:t>
            </a:r>
            <a:r>
              <a:rPr lang="en-US" sz="2000" dirty="0">
                <a:solidFill>
                  <a:srgbClr val="0000FF"/>
                </a:solidFill>
                <a:highlight>
                  <a:srgbClr val="FFFFFF"/>
                </a:highlight>
                <a:latin typeface="Consolas" panose="020B0609020204030204" pitchFamily="49" charset="0"/>
              </a:rPr>
              <a:t>await</a:t>
            </a:r>
            <a:r>
              <a:rPr lang="en-US" sz="2000" dirty="0">
                <a:solidFill>
                  <a:srgbClr val="000000"/>
                </a:solidFill>
                <a:highlight>
                  <a:srgbClr val="FFFFFF"/>
                </a:highlight>
                <a:latin typeface="Consolas" panose="020B0609020204030204" pitchFamily="49" charset="0"/>
              </a:rPr>
              <a:t> </a:t>
            </a:r>
            <a:r>
              <a:rPr lang="en-US" sz="2000" dirty="0" err="1">
                <a:solidFill>
                  <a:srgbClr val="000000"/>
                </a:solidFill>
                <a:highlight>
                  <a:srgbClr val="FFFFFF"/>
                </a:highlight>
                <a:latin typeface="Consolas" panose="020B0609020204030204" pitchFamily="49" charset="0"/>
              </a:rPr>
              <a:t>friend.SayHello</a:t>
            </a:r>
            <a:r>
              <a:rPr lang="en-US" sz="2000" dirty="0">
                <a:solidFill>
                  <a:srgbClr val="000000"/>
                </a:solidFill>
                <a:highlight>
                  <a:srgbClr val="FFFFFF"/>
                </a:highlight>
                <a:latin typeface="Consolas" panose="020B0609020204030204" pitchFamily="49" charset="0"/>
              </a:rPr>
              <a:t>(</a:t>
            </a:r>
            <a:r>
              <a:rPr lang="en-US" sz="2000" dirty="0">
                <a:solidFill>
                  <a:srgbClr val="A31515"/>
                </a:solidFill>
                <a:highlight>
                  <a:srgbClr val="FFFFFF"/>
                </a:highlight>
                <a:latin typeface="Consolas" panose="020B0609020204030204" pitchFamily="49" charset="0"/>
              </a:rPr>
              <a:t>"Good morning!"</a:t>
            </a:r>
            <a:r>
              <a:rPr lang="en-US" sz="2000" dirty="0">
                <a:solidFill>
                  <a:srgbClr val="000000"/>
                </a:solidFill>
                <a:highlight>
                  <a:srgbClr val="FFFFFF"/>
                </a:highlight>
                <a:latin typeface="Consolas" panose="020B0609020204030204" pitchFamily="49" charset="0"/>
              </a:rPr>
              <a:t>);</a:t>
            </a:r>
          </a:p>
          <a:p>
            <a:pPr marL="0" indent="0">
              <a:buNone/>
            </a:pPr>
            <a:r>
              <a:rPr lang="en-US" sz="2000" dirty="0">
                <a:solidFill>
                  <a:srgbClr val="000000"/>
                </a:solidFill>
                <a:highlight>
                  <a:srgbClr val="FFFFFF"/>
                </a:highlight>
                <a:latin typeface="Consolas" panose="020B0609020204030204" pitchFamily="49" charset="0"/>
              </a:rPr>
              <a:t>    </a:t>
            </a:r>
            <a:r>
              <a:rPr lang="en-US" sz="2000" dirty="0" err="1" smtClean="0">
                <a:solidFill>
                  <a:srgbClr val="2B91AF"/>
                </a:solidFill>
                <a:highlight>
                  <a:srgbClr val="FFFFFF"/>
                </a:highlight>
                <a:latin typeface="Consolas" panose="020B0609020204030204" pitchFamily="49" charset="0"/>
              </a:rPr>
              <a:t>Console</a:t>
            </a:r>
            <a:r>
              <a:rPr lang="en-US" sz="2000" dirty="0" err="1" smtClean="0">
                <a:solidFill>
                  <a:srgbClr val="000000"/>
                </a:solidFill>
                <a:highlight>
                  <a:srgbClr val="FFFFFF"/>
                </a:highlight>
                <a:latin typeface="Consolas" panose="020B0609020204030204" pitchFamily="49" charset="0"/>
              </a:rPr>
              <a:t>.WriteLine</a:t>
            </a:r>
            <a:r>
              <a:rPr lang="en-US" sz="2000" dirty="0" smtClean="0">
                <a:solidFill>
                  <a:srgbClr val="000000"/>
                </a:solidFill>
                <a:highlight>
                  <a:srgbClr val="FFFFFF"/>
                </a:highlight>
                <a:latin typeface="Consolas" panose="020B0609020204030204" pitchFamily="49" charset="0"/>
              </a:rPr>
              <a:t>(</a:t>
            </a:r>
            <a:r>
              <a:rPr lang="en-US" sz="2000" dirty="0">
                <a:solidFill>
                  <a:srgbClr val="A31515"/>
                </a:solidFill>
                <a:highlight>
                  <a:srgbClr val="FFFFFF"/>
                </a:highlight>
                <a:latin typeface="Consolas" panose="020B0609020204030204" pitchFamily="49" charset="0"/>
              </a:rPr>
              <a:t>"Response</a:t>
            </a:r>
            <a:r>
              <a:rPr lang="en-US" sz="2000" dirty="0" smtClean="0">
                <a:solidFill>
                  <a:srgbClr val="A31515"/>
                </a:solidFill>
                <a:highlight>
                  <a:srgbClr val="FFFFFF"/>
                </a:highlight>
                <a:latin typeface="Consolas" panose="020B0609020204030204" pitchFamily="49" charset="0"/>
              </a:rPr>
              <a:t>: {0}"</a:t>
            </a:r>
            <a:r>
              <a:rPr lang="en-US" sz="2000" dirty="0" smtClean="0">
                <a:solidFill>
                  <a:srgbClr val="000000"/>
                </a:solidFill>
                <a:highlight>
                  <a:srgbClr val="FFFFFF"/>
                </a:highlight>
                <a:latin typeface="Consolas" panose="020B0609020204030204" pitchFamily="49" charset="0"/>
              </a:rPr>
              <a:t>, </a:t>
            </a:r>
            <a:r>
              <a:rPr lang="en-US" sz="2000" dirty="0">
                <a:solidFill>
                  <a:srgbClr val="000000"/>
                </a:solidFill>
                <a:highlight>
                  <a:srgbClr val="FFFFFF"/>
                </a:highlight>
                <a:latin typeface="Consolas" panose="020B0609020204030204" pitchFamily="49" charset="0"/>
              </a:rPr>
              <a:t>response);</a:t>
            </a:r>
          </a:p>
          <a:p>
            <a:pPr marL="0" indent="0">
              <a:buNone/>
            </a:pPr>
            <a:r>
              <a:rPr lang="en-US" sz="2000" dirty="0" smtClean="0">
                <a:solidFill>
                  <a:srgbClr val="000000"/>
                </a:solidFill>
                <a:highlight>
                  <a:srgbClr val="FFFFFF"/>
                </a:highlight>
                <a:latin typeface="Consolas" panose="020B0609020204030204" pitchFamily="49" charset="0"/>
              </a:rPr>
              <a:t>}</a:t>
            </a:r>
            <a:endParaRPr lang="en-US" sz="2000"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smtClean="0"/>
              <a:t>Talking to grains</a:t>
            </a:r>
            <a:endParaRPr lang="en-US" dirty="0"/>
          </a:p>
        </p:txBody>
      </p:sp>
      <p:sp>
        <p:nvSpPr>
          <p:cNvPr id="10" name="Line Callout 1 9"/>
          <p:cNvSpPr/>
          <p:nvPr/>
        </p:nvSpPr>
        <p:spPr bwMode="auto">
          <a:xfrm>
            <a:off x="5395286" y="481793"/>
            <a:ext cx="3657560" cy="760752"/>
          </a:xfrm>
          <a:prstGeom prst="borderCallout1">
            <a:avLst>
              <a:gd name="adj1" fmla="val 117391"/>
              <a:gd name="adj2" fmla="val 7492"/>
              <a:gd name="adj3" fmla="val 240841"/>
              <a:gd name="adj4" fmla="val -20519"/>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smtClean="0">
                <a:solidFill>
                  <a:srgbClr val="404040">
                    <a:lumMod val="50000"/>
                  </a:srgbClr>
                </a:solidFill>
                <a:ea typeface="Segoe UI" pitchFamily="34" charset="0"/>
                <a:cs typeface="Segoe UI" pitchFamily="34" charset="0"/>
              </a:rPr>
              <a:t>Factory Class is auto-generated at compile time</a:t>
            </a:r>
          </a:p>
        </p:txBody>
      </p:sp>
      <p:sp>
        <p:nvSpPr>
          <p:cNvPr id="11" name="Line Callout 1 10"/>
          <p:cNvSpPr/>
          <p:nvPr/>
        </p:nvSpPr>
        <p:spPr bwMode="auto">
          <a:xfrm>
            <a:off x="8504212" y="1851360"/>
            <a:ext cx="3729425" cy="640073"/>
          </a:xfrm>
          <a:prstGeom prst="borderCallout1">
            <a:avLst>
              <a:gd name="adj1" fmla="val 74970"/>
              <a:gd name="adj2" fmla="val -661"/>
              <a:gd name="adj3" fmla="val 94738"/>
              <a:gd name="adj4" fmla="val -32271"/>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rgbClr val="404040">
                    <a:lumMod val="50000"/>
                  </a:srgbClr>
                </a:solidFill>
                <a:ea typeface="Segoe UI" pitchFamily="34" charset="0"/>
                <a:cs typeface="Segoe UI" pitchFamily="34" charset="0"/>
              </a:rPr>
              <a:t>Grain Id (long , GUID or String)</a:t>
            </a:r>
          </a:p>
        </p:txBody>
      </p:sp>
    </p:spTree>
    <p:extLst>
      <p:ext uri="{BB962C8B-B14F-4D97-AF65-F5344CB8AC3E}">
        <p14:creationId xmlns:p14="http://schemas.microsoft.com/office/powerpoint/2010/main" val="400171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more detailed example: </a:t>
            </a:r>
            <a:r>
              <a:rPr lang="en-US" dirty="0" smtClean="0">
                <a:solidFill>
                  <a:schemeClr val="accent2"/>
                </a:solidFill>
              </a:rPr>
              <a:t>presence</a:t>
            </a:r>
            <a:endParaRPr lang="en-US" dirty="0">
              <a:solidFill>
                <a:schemeClr val="accent2"/>
              </a:solidFill>
            </a:endParaRPr>
          </a:p>
        </p:txBody>
      </p:sp>
    </p:spTree>
    <p:extLst>
      <p:ext uri="{BB962C8B-B14F-4D97-AF65-F5344CB8AC3E}">
        <p14:creationId xmlns:p14="http://schemas.microsoft.com/office/powerpoint/2010/main" val="1033100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4638" y="1212850"/>
            <a:ext cx="11887200" cy="3877985"/>
          </a:xfrm>
        </p:spPr>
        <p:txBody>
          <a:bodyPr/>
          <a:lstStyle/>
          <a:p>
            <a:pPr marL="182880" indent="-274320">
              <a:lnSpc>
                <a:spcPct val="150000"/>
              </a:lnSpc>
            </a:pPr>
            <a:r>
              <a:rPr lang="en-US" sz="2400" dirty="0"/>
              <a:t>Near-real-time processing</a:t>
            </a:r>
          </a:p>
          <a:p>
            <a:pPr marL="182880" indent="-274320">
              <a:lnSpc>
                <a:spcPct val="150000"/>
              </a:lnSpc>
            </a:pPr>
            <a:r>
              <a:rPr lang="en-US" sz="2400" dirty="0"/>
              <a:t>State is mostly in memory</a:t>
            </a:r>
          </a:p>
          <a:p>
            <a:pPr marL="182880" indent="-274320">
              <a:lnSpc>
                <a:spcPct val="150000"/>
              </a:lnSpc>
            </a:pPr>
            <a:r>
              <a:rPr lang="en-US" sz="2400" dirty="0"/>
              <a:t>Constantly evolving social graph</a:t>
            </a:r>
          </a:p>
          <a:p>
            <a:pPr marL="182880" indent="-274320">
              <a:lnSpc>
                <a:spcPct val="150000"/>
              </a:lnSpc>
            </a:pPr>
            <a:r>
              <a:rPr lang="en-US" sz="2400" dirty="0"/>
              <a:t>A fraction of total user base online</a:t>
            </a:r>
          </a:p>
          <a:p>
            <a:pPr marL="182880" indent="-274320">
              <a:lnSpc>
                <a:spcPct val="150000"/>
              </a:lnSpc>
            </a:pPr>
            <a:r>
              <a:rPr lang="en-US" sz="2400" dirty="0"/>
              <a:t>Very high throughput, low latency</a:t>
            </a:r>
          </a:p>
          <a:p>
            <a:pPr marL="182880" indent="-274320">
              <a:lnSpc>
                <a:spcPct val="150000"/>
              </a:lnSpc>
            </a:pPr>
            <a:r>
              <a:rPr lang="en-US" sz="2400" dirty="0"/>
              <a:t>Inherent </a:t>
            </a:r>
            <a:r>
              <a:rPr lang="en-US" sz="2400" dirty="0" smtClean="0"/>
              <a:t>races</a:t>
            </a:r>
            <a:endParaRPr lang="en-US" sz="2400" dirty="0"/>
          </a:p>
        </p:txBody>
      </p:sp>
      <p:sp>
        <p:nvSpPr>
          <p:cNvPr id="2" name="Title 1"/>
          <p:cNvSpPr>
            <a:spLocks noGrp="1"/>
          </p:cNvSpPr>
          <p:nvPr>
            <p:ph type="title"/>
          </p:nvPr>
        </p:nvSpPr>
        <p:spPr/>
        <p:txBody>
          <a:bodyPr>
            <a:normAutofit/>
          </a:bodyPr>
          <a:lstStyle/>
          <a:p>
            <a:r>
              <a:rPr lang="en-US" dirty="0" smtClean="0"/>
              <a:t>Presence service</a:t>
            </a:r>
            <a:endParaRPr lang="en-US" dirty="0"/>
          </a:p>
        </p:txBody>
      </p:sp>
      <p:grpSp>
        <p:nvGrpSpPr>
          <p:cNvPr id="10" name="Group 9"/>
          <p:cNvGrpSpPr/>
          <p:nvPr/>
        </p:nvGrpSpPr>
        <p:grpSpPr>
          <a:xfrm>
            <a:off x="5612591" y="1119848"/>
            <a:ext cx="6274863" cy="5212023"/>
            <a:chOff x="5889340" y="1119848"/>
            <a:chExt cx="6274863" cy="5212023"/>
          </a:xfrm>
        </p:grpSpPr>
        <p:sp>
          <p:nvSpPr>
            <p:cNvPr id="6" name="Rectangle 5"/>
            <p:cNvSpPr/>
            <p:nvPr/>
          </p:nvSpPr>
          <p:spPr bwMode="auto">
            <a:xfrm>
              <a:off x="7229647" y="1119848"/>
              <a:ext cx="4934556" cy="5212023"/>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6858310" y="2980484"/>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858310" y="1872094"/>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79" name="Group 1078"/>
            <p:cNvGrpSpPr/>
            <p:nvPr/>
          </p:nvGrpSpPr>
          <p:grpSpPr>
            <a:xfrm>
              <a:off x="8821668" y="3063419"/>
              <a:ext cx="1539672" cy="715741"/>
              <a:chOff x="2067911" y="2308555"/>
              <a:chExt cx="1539672" cy="715741"/>
            </a:xfrm>
          </p:grpSpPr>
          <p:sp>
            <p:nvSpPr>
              <p:cNvPr id="94"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76" name="TextBox 1075"/>
              <p:cNvSpPr txBox="1"/>
              <p:nvPr/>
            </p:nvSpPr>
            <p:spPr>
              <a:xfrm>
                <a:off x="2067911" y="2839630"/>
                <a:ext cx="1539672"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A</a:t>
                </a:r>
                <a:endParaRPr lang="en-US" dirty="0">
                  <a:gradFill>
                    <a:gsLst>
                      <a:gs pos="2917">
                        <a:srgbClr val="404040"/>
                      </a:gs>
                      <a:gs pos="30000">
                        <a:srgbClr val="404040"/>
                      </a:gs>
                    </a:gsLst>
                    <a:lin ang="5400000" scaled="0"/>
                  </a:gradFill>
                </a:endParaRPr>
              </a:p>
            </p:txBody>
          </p:sp>
        </p:grpSp>
        <p:grpSp>
          <p:nvGrpSpPr>
            <p:cNvPr id="98" name="Group 97"/>
            <p:cNvGrpSpPr/>
            <p:nvPr/>
          </p:nvGrpSpPr>
          <p:grpSpPr>
            <a:xfrm>
              <a:off x="8821669" y="3980847"/>
              <a:ext cx="1539670" cy="715741"/>
              <a:chOff x="2067912" y="2308555"/>
              <a:chExt cx="1539670" cy="715741"/>
            </a:xfrm>
          </p:grpSpPr>
          <p:sp>
            <p:nvSpPr>
              <p:cNvPr id="99"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0" name="TextBox 99"/>
              <p:cNvSpPr txBox="1"/>
              <p:nvPr/>
            </p:nvSpPr>
            <p:spPr>
              <a:xfrm>
                <a:off x="2067912" y="2839630"/>
                <a:ext cx="153967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B</a:t>
                </a:r>
                <a:endParaRPr lang="en-US" dirty="0">
                  <a:gradFill>
                    <a:gsLst>
                      <a:gs pos="2917">
                        <a:srgbClr val="404040"/>
                      </a:gs>
                      <a:gs pos="30000">
                        <a:srgbClr val="404040"/>
                      </a:gs>
                    </a:gsLst>
                    <a:lin ang="5400000" scaled="0"/>
                  </a:gradFill>
                </a:endParaRPr>
              </a:p>
            </p:txBody>
          </p:sp>
        </p:grpSp>
        <p:grpSp>
          <p:nvGrpSpPr>
            <p:cNvPr id="101" name="Group 100"/>
            <p:cNvGrpSpPr/>
            <p:nvPr/>
          </p:nvGrpSpPr>
          <p:grpSpPr>
            <a:xfrm>
              <a:off x="8819994" y="4976057"/>
              <a:ext cx="1543020" cy="715741"/>
              <a:chOff x="2066237" y="2308555"/>
              <a:chExt cx="1543020" cy="715741"/>
            </a:xfrm>
          </p:grpSpPr>
          <p:sp>
            <p:nvSpPr>
              <p:cNvPr id="102"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3" name="TextBox 102"/>
              <p:cNvSpPr txBox="1"/>
              <p:nvPr/>
            </p:nvSpPr>
            <p:spPr>
              <a:xfrm>
                <a:off x="2066237" y="2839630"/>
                <a:ext cx="154302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C</a:t>
                </a:r>
                <a:endParaRPr lang="en-US" dirty="0">
                  <a:gradFill>
                    <a:gsLst>
                      <a:gs pos="2917">
                        <a:srgbClr val="404040"/>
                      </a:gs>
                      <a:gs pos="30000">
                        <a:srgbClr val="404040"/>
                      </a:gs>
                    </a:gsLst>
                    <a:lin ang="5400000" scaled="0"/>
                  </a:gradFill>
                </a:endParaRPr>
              </a:p>
            </p:txBody>
          </p:sp>
        </p:grpSp>
        <p:grpSp>
          <p:nvGrpSpPr>
            <p:cNvPr id="1080" name="Group 1079"/>
            <p:cNvGrpSpPr/>
            <p:nvPr/>
          </p:nvGrpSpPr>
          <p:grpSpPr>
            <a:xfrm>
              <a:off x="10899056" y="3057756"/>
              <a:ext cx="988398" cy="700001"/>
              <a:chOff x="4813453" y="2598229"/>
              <a:chExt cx="988398" cy="700001"/>
            </a:xfrm>
          </p:grpSpPr>
          <p:sp>
            <p:nvSpPr>
              <p:cNvPr id="104"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5" name="TextBox 104"/>
              <p:cNvSpPr txBox="1"/>
              <p:nvPr/>
            </p:nvSpPr>
            <p:spPr>
              <a:xfrm>
                <a:off x="4813453" y="3113564"/>
                <a:ext cx="988398"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X</a:t>
                </a:r>
              </a:p>
            </p:txBody>
          </p:sp>
        </p:grpSp>
        <p:grpSp>
          <p:nvGrpSpPr>
            <p:cNvPr id="107" name="Group 106"/>
            <p:cNvGrpSpPr/>
            <p:nvPr/>
          </p:nvGrpSpPr>
          <p:grpSpPr>
            <a:xfrm>
              <a:off x="10899054" y="4001308"/>
              <a:ext cx="988400" cy="700001"/>
              <a:chOff x="4813452" y="2598229"/>
              <a:chExt cx="988400" cy="700001"/>
            </a:xfrm>
          </p:grpSpPr>
          <p:sp>
            <p:nvSpPr>
              <p:cNvPr id="108"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9" name="TextBox 108"/>
              <p:cNvSpPr txBox="1"/>
              <p:nvPr/>
            </p:nvSpPr>
            <p:spPr>
              <a:xfrm>
                <a:off x="4813452" y="3113564"/>
                <a:ext cx="9884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Y</a:t>
                </a:r>
              </a:p>
            </p:txBody>
          </p:sp>
        </p:grpSp>
        <p:grpSp>
          <p:nvGrpSpPr>
            <p:cNvPr id="110" name="Group 109"/>
            <p:cNvGrpSpPr/>
            <p:nvPr/>
          </p:nvGrpSpPr>
          <p:grpSpPr>
            <a:xfrm>
              <a:off x="10899051" y="4944930"/>
              <a:ext cx="988404" cy="700001"/>
              <a:chOff x="4813450" y="2598229"/>
              <a:chExt cx="988404" cy="700001"/>
            </a:xfrm>
          </p:grpSpPr>
          <p:sp>
            <p:nvSpPr>
              <p:cNvPr id="111"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12" name="TextBox 111"/>
              <p:cNvSpPr txBox="1"/>
              <p:nvPr/>
            </p:nvSpPr>
            <p:spPr>
              <a:xfrm>
                <a:off x="4813450" y="3113564"/>
                <a:ext cx="988404"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Z</a:t>
                </a:r>
              </a:p>
            </p:txBody>
          </p:sp>
        </p:grpSp>
        <p:sp>
          <p:nvSpPr>
            <p:cNvPr id="177" name="Freeform 10"/>
            <p:cNvSpPr>
              <a:spLocks noEditPoints="1"/>
            </p:cNvSpPr>
            <p:nvPr/>
          </p:nvSpPr>
          <p:spPr bwMode="black">
            <a:xfrm>
              <a:off x="7975515" y="3051389"/>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78" name="Freeform 10"/>
            <p:cNvSpPr>
              <a:spLocks noEditPoints="1"/>
            </p:cNvSpPr>
            <p:nvPr/>
          </p:nvSpPr>
          <p:spPr bwMode="black">
            <a:xfrm>
              <a:off x="7975515" y="3689938"/>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79" name="Freeform 10"/>
            <p:cNvSpPr>
              <a:spLocks noEditPoints="1"/>
            </p:cNvSpPr>
            <p:nvPr/>
          </p:nvSpPr>
          <p:spPr bwMode="black">
            <a:xfrm>
              <a:off x="7975515" y="4328487"/>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84" name="TextBox 183"/>
            <p:cNvSpPr txBox="1"/>
            <p:nvPr/>
          </p:nvSpPr>
          <p:spPr>
            <a:xfrm>
              <a:off x="7878195" y="4879263"/>
              <a:ext cx="717456" cy="553998"/>
            </a:xfrm>
            <a:prstGeom prst="rect">
              <a:avLst/>
            </a:prstGeom>
            <a:noFill/>
          </p:spPr>
          <p:txBody>
            <a:bodyPr wrap="square" lIns="0" tIns="0" rIns="0" bIns="0" rtlCol="0" anchor="ctr">
              <a:spAutoFit/>
            </a:bodyPr>
            <a:lstStyle/>
            <a:p>
              <a:pPr algn="ctr"/>
              <a:r>
                <a:rPr lang="en-US" sz="1200" dirty="0" smtClean="0">
                  <a:gradFill>
                    <a:gsLst>
                      <a:gs pos="2917">
                        <a:srgbClr val="404040"/>
                      </a:gs>
                      <a:gs pos="30000">
                        <a:srgbClr val="404040"/>
                      </a:gs>
                    </a:gsLst>
                    <a:lin ang="5400000" scaled="0"/>
                  </a:gradFill>
                </a:rPr>
                <a:t>Presence</a:t>
              </a:r>
            </a:p>
            <a:p>
              <a:pPr algn="ctr"/>
              <a:r>
                <a:rPr lang="en-US" sz="1200" dirty="0" smtClean="0">
                  <a:gradFill>
                    <a:gsLst>
                      <a:gs pos="2917">
                        <a:srgbClr val="404040"/>
                      </a:gs>
                      <a:gs pos="30000">
                        <a:srgbClr val="404040"/>
                      </a:gs>
                    </a:gsLst>
                    <a:lin ang="5400000" scaled="0"/>
                  </a:gradFill>
                </a:rPr>
                <a:t>(Router)</a:t>
              </a:r>
            </a:p>
            <a:p>
              <a:pPr algn="ctr"/>
              <a:r>
                <a:rPr lang="en-US" sz="1200" dirty="0" smtClean="0">
                  <a:gradFill>
                    <a:gsLst>
                      <a:gs pos="2917">
                        <a:srgbClr val="404040"/>
                      </a:gs>
                      <a:gs pos="30000">
                        <a:srgbClr val="404040"/>
                      </a:gs>
                    </a:gsLst>
                    <a:lin ang="5400000" scaled="0"/>
                  </a:gradFill>
                </a:rPr>
                <a:t>Grains</a:t>
              </a:r>
            </a:p>
          </p:txBody>
        </p:sp>
        <p:grpSp>
          <p:nvGrpSpPr>
            <p:cNvPr id="188" name="Group 76"/>
            <p:cNvGrpSpPr/>
            <p:nvPr/>
          </p:nvGrpSpPr>
          <p:grpSpPr bwMode="black">
            <a:xfrm>
              <a:off x="6926709" y="3056852"/>
              <a:ext cx="663113" cy="511890"/>
              <a:chOff x="7010405" y="2133600"/>
              <a:chExt cx="1379538" cy="1065212"/>
            </a:xfrm>
            <a:solidFill>
              <a:schemeClr val="tx1"/>
            </a:solidFill>
          </p:grpSpPr>
          <p:sp>
            <p:nvSpPr>
              <p:cNvPr id="189"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0"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1"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2"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3"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4"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5"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6"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7"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8"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9"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0"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1"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2"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3"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4"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5"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6"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7"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8"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9"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0"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1"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2"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3"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4"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5"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6"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7"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8"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9"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0"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1"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2"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3"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4"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5"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6"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7"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8"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9"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0"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1"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2"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3"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4"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5"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36" name="Right Arrow 235"/>
            <p:cNvSpPr/>
            <p:nvPr/>
          </p:nvSpPr>
          <p:spPr bwMode="auto">
            <a:xfrm>
              <a:off x="7668288" y="3177129"/>
              <a:ext cx="28729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5925416" y="3138525"/>
              <a:ext cx="397545" cy="736770"/>
              <a:chOff x="5963645" y="3138525"/>
              <a:chExt cx="397545" cy="736770"/>
            </a:xfrm>
          </p:grpSpPr>
          <p:pic>
            <p:nvPicPr>
              <p:cNvPr id="240" name="Picture 42" descr="C:\Users\sakuu\Documents\Ballmer WPC\PNGS\xboxpearl.pn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black">
              <a:xfrm>
                <a:off x="6004003" y="3138525"/>
                <a:ext cx="316830" cy="317756"/>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p:cNvSpPr txBox="1"/>
              <p:nvPr/>
            </p:nvSpPr>
            <p:spPr>
              <a:xfrm>
                <a:off x="5963645" y="3505963"/>
                <a:ext cx="397545"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Game</a:t>
                </a:r>
              </a:p>
              <a:p>
                <a:pPr algn="ctr"/>
                <a:r>
                  <a:rPr lang="en-US" sz="1200" dirty="0" smtClean="0">
                    <a:gradFill>
                      <a:gsLst>
                        <a:gs pos="2917">
                          <a:srgbClr val="404040"/>
                        </a:gs>
                        <a:gs pos="30000">
                          <a:srgbClr val="404040"/>
                        </a:gs>
                      </a:gsLst>
                      <a:lin ang="5400000" scaled="0"/>
                    </a:gradFill>
                  </a:rPr>
                  <a:t>Client</a:t>
                </a:r>
              </a:p>
            </p:txBody>
          </p:sp>
        </p:grpSp>
        <p:sp>
          <p:nvSpPr>
            <p:cNvPr id="242" name="Bent-Up Arrow 241"/>
            <p:cNvSpPr/>
            <p:nvPr/>
          </p:nvSpPr>
          <p:spPr bwMode="auto">
            <a:xfrm rot="5400000" flipH="1" flipV="1">
              <a:off x="8161798" y="1656213"/>
              <a:ext cx="847191" cy="1849296"/>
            </a:xfrm>
            <a:prstGeom prst="bentUpArrow">
              <a:avLst>
                <a:gd name="adj1" fmla="val 17950"/>
                <a:gd name="adj2" fmla="val 17197"/>
                <a:gd name="adj3" fmla="val 23121"/>
              </a:avLst>
            </a:prstGeom>
            <a:solidFill>
              <a:schemeClr val="bg2">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44" name="Group 76"/>
            <p:cNvGrpSpPr/>
            <p:nvPr/>
          </p:nvGrpSpPr>
          <p:grpSpPr bwMode="black">
            <a:xfrm>
              <a:off x="6926709" y="1951776"/>
              <a:ext cx="663113" cy="511890"/>
              <a:chOff x="7010405" y="2133600"/>
              <a:chExt cx="1379538" cy="1065212"/>
            </a:xfrm>
            <a:solidFill>
              <a:schemeClr val="tx1"/>
            </a:solidFill>
          </p:grpSpPr>
          <p:sp>
            <p:nvSpPr>
              <p:cNvPr id="245"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6"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7"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8"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9"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0"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1"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2"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3"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4"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5"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6"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7"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8"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9"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0"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1"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2"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3"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4"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5"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6"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7"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8"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9"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0"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1"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2"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3"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4"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5"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6"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7"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8"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9"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0"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1"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2"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3"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4"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5"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6"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7"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8"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9"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0"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1"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92" name="Left-Right Arrow 291"/>
            <p:cNvSpPr/>
            <p:nvPr/>
          </p:nvSpPr>
          <p:spPr bwMode="auto">
            <a:xfrm flipH="1">
              <a:off x="6340683" y="2056172"/>
              <a:ext cx="474700" cy="271337"/>
            </a:xfrm>
            <a:prstGeom prst="lef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4" name="Bent-Up Arrow 293"/>
            <p:cNvSpPr/>
            <p:nvPr/>
          </p:nvSpPr>
          <p:spPr bwMode="auto">
            <a:xfrm flipV="1">
              <a:off x="7663795" y="1940780"/>
              <a:ext cx="3885401" cy="1094136"/>
            </a:xfrm>
            <a:prstGeom prst="bentUpArrow">
              <a:avLst>
                <a:gd name="adj1" fmla="val 13301"/>
                <a:gd name="adj2" fmla="val 13723"/>
                <a:gd name="adj3" fmla="val 17743"/>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889340" y="1985343"/>
              <a:ext cx="471283" cy="869146"/>
              <a:chOff x="5927569" y="1985343"/>
              <a:chExt cx="471283" cy="869146"/>
            </a:xfrm>
          </p:grpSpPr>
          <p:sp>
            <p:nvSpPr>
              <p:cNvPr id="293" name="Rounded Rectangle 6"/>
              <p:cNvSpPr/>
              <p:nvPr/>
            </p:nvSpPr>
            <p:spPr bwMode="black">
              <a:xfrm>
                <a:off x="6060509" y="1985343"/>
                <a:ext cx="205403" cy="39704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404040">
                      <a:lumMod val="50000"/>
                    </a:srgbClr>
                  </a:solidFill>
                  <a:latin typeface="Segoe Light" pitchFamily="34" charset="0"/>
                </a:endParaRPr>
              </a:p>
            </p:txBody>
          </p:sp>
          <p:sp>
            <p:nvSpPr>
              <p:cNvPr id="295" name="TextBox 294"/>
              <p:cNvSpPr txBox="1"/>
              <p:nvPr/>
            </p:nvSpPr>
            <p:spPr>
              <a:xfrm>
                <a:off x="5927569" y="2485157"/>
                <a:ext cx="471283"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Mobile</a:t>
                </a:r>
              </a:p>
              <a:p>
                <a:pPr algn="ctr"/>
                <a:r>
                  <a:rPr lang="en-US" sz="1200" dirty="0" smtClean="0">
                    <a:gradFill>
                      <a:gsLst>
                        <a:gs pos="2917">
                          <a:srgbClr val="404040"/>
                        </a:gs>
                        <a:gs pos="30000">
                          <a:srgbClr val="404040"/>
                        </a:gs>
                      </a:gsLst>
                      <a:lin ang="5400000" scaled="0"/>
                    </a:gradFill>
                  </a:rPr>
                  <a:t>Client</a:t>
                </a:r>
              </a:p>
            </p:txBody>
          </p:sp>
        </p:grpSp>
        <p:grpSp>
          <p:nvGrpSpPr>
            <p:cNvPr id="8" name="Group 7"/>
            <p:cNvGrpSpPr/>
            <p:nvPr/>
          </p:nvGrpSpPr>
          <p:grpSpPr>
            <a:xfrm>
              <a:off x="9903618" y="3176848"/>
              <a:ext cx="1196978" cy="2172903"/>
              <a:chOff x="9903618" y="3176848"/>
              <a:chExt cx="1196978" cy="2172903"/>
            </a:xfrm>
          </p:grpSpPr>
          <p:sp>
            <p:nvSpPr>
              <p:cNvPr id="116" name="Right Arrow 115"/>
              <p:cNvSpPr/>
              <p:nvPr/>
            </p:nvSpPr>
            <p:spPr bwMode="auto">
              <a:xfrm>
                <a:off x="9903618" y="3176848"/>
                <a:ext cx="1196978"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Right Arrow 152"/>
              <p:cNvSpPr/>
              <p:nvPr/>
            </p:nvSpPr>
            <p:spPr bwMode="auto">
              <a:xfrm>
                <a:off x="10663300" y="4120470"/>
                <a:ext cx="437296"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Bent-Up Arrow 138"/>
              <p:cNvSpPr/>
              <p:nvPr/>
            </p:nvSpPr>
            <p:spPr bwMode="auto">
              <a:xfrm rot="5400000">
                <a:off x="9832483" y="4081639"/>
                <a:ext cx="2035365" cy="500860"/>
              </a:xfrm>
              <a:prstGeom prst="bentUpArrow">
                <a:avLst>
                  <a:gd name="adj1" fmla="val 25569"/>
                  <a:gd name="adj2" fmla="val 26766"/>
                  <a:gd name="adj3" fmla="val 25922"/>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0" name="Right Arrow 139"/>
            <p:cNvSpPr/>
            <p:nvPr/>
          </p:nvSpPr>
          <p:spPr bwMode="auto">
            <a:xfrm>
              <a:off x="8542179" y="3177129"/>
              <a:ext cx="73721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Right Arrow 142"/>
            <p:cNvSpPr/>
            <p:nvPr/>
          </p:nvSpPr>
          <p:spPr bwMode="auto">
            <a:xfrm>
              <a:off x="6383610" y="3177129"/>
              <a:ext cx="47470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Down Arrow 141"/>
            <p:cNvSpPr/>
            <p:nvPr/>
          </p:nvSpPr>
          <p:spPr bwMode="auto">
            <a:xfrm>
              <a:off x="9564218" y="1977714"/>
              <a:ext cx="308345" cy="1026743"/>
            </a:xfrm>
            <a:prstGeom prst="down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410396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Build-Intr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Tree>
    <p:extLst>
      <p:ext uri="{BB962C8B-B14F-4D97-AF65-F5344CB8AC3E}">
        <p14:creationId xmlns:p14="http://schemas.microsoft.com/office/powerpoint/2010/main" val="2758677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7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758363" y="1302726"/>
            <a:ext cx="4934556" cy="5212023"/>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4387026" y="3163362"/>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4387026" y="2054972"/>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dirty="0" smtClean="0"/>
              <a:t>Presence service</a:t>
            </a:r>
            <a:endParaRPr lang="en-US" dirty="0"/>
          </a:p>
        </p:txBody>
      </p:sp>
      <p:grpSp>
        <p:nvGrpSpPr>
          <p:cNvPr id="1079" name="Group 1078"/>
          <p:cNvGrpSpPr/>
          <p:nvPr/>
        </p:nvGrpSpPr>
        <p:grpSpPr>
          <a:xfrm>
            <a:off x="6350384" y="3246297"/>
            <a:ext cx="1539672" cy="715741"/>
            <a:chOff x="2067911" y="2308555"/>
            <a:chExt cx="1539672" cy="715741"/>
          </a:xfrm>
        </p:grpSpPr>
        <p:sp>
          <p:nvSpPr>
            <p:cNvPr id="94"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76" name="TextBox 1075"/>
            <p:cNvSpPr txBox="1"/>
            <p:nvPr/>
          </p:nvSpPr>
          <p:spPr>
            <a:xfrm>
              <a:off x="2067911" y="2839630"/>
              <a:ext cx="1539672"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A</a:t>
              </a:r>
              <a:endParaRPr lang="en-US" dirty="0">
                <a:gradFill>
                  <a:gsLst>
                    <a:gs pos="2917">
                      <a:srgbClr val="404040"/>
                    </a:gs>
                    <a:gs pos="30000">
                      <a:srgbClr val="404040"/>
                    </a:gs>
                  </a:gsLst>
                  <a:lin ang="5400000" scaled="0"/>
                </a:gradFill>
              </a:endParaRPr>
            </a:p>
          </p:txBody>
        </p:sp>
      </p:grpSp>
      <p:grpSp>
        <p:nvGrpSpPr>
          <p:cNvPr id="98" name="Group 97"/>
          <p:cNvGrpSpPr/>
          <p:nvPr/>
        </p:nvGrpSpPr>
        <p:grpSpPr>
          <a:xfrm>
            <a:off x="6350383" y="4163725"/>
            <a:ext cx="1539674" cy="715741"/>
            <a:chOff x="2067910" y="2308555"/>
            <a:chExt cx="1539674" cy="715741"/>
          </a:xfrm>
        </p:grpSpPr>
        <p:sp>
          <p:nvSpPr>
            <p:cNvPr id="99"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0" name="TextBox 99"/>
            <p:cNvSpPr txBox="1"/>
            <p:nvPr/>
          </p:nvSpPr>
          <p:spPr>
            <a:xfrm>
              <a:off x="2067910" y="2839630"/>
              <a:ext cx="1539674"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B</a:t>
              </a:r>
              <a:endParaRPr lang="en-US" dirty="0">
                <a:gradFill>
                  <a:gsLst>
                    <a:gs pos="2917">
                      <a:srgbClr val="404040"/>
                    </a:gs>
                    <a:gs pos="30000">
                      <a:srgbClr val="404040"/>
                    </a:gs>
                  </a:gsLst>
                  <a:lin ang="5400000" scaled="0"/>
                </a:gradFill>
              </a:endParaRPr>
            </a:p>
          </p:txBody>
        </p:sp>
      </p:grpSp>
      <p:grpSp>
        <p:nvGrpSpPr>
          <p:cNvPr id="101" name="Group 100"/>
          <p:cNvGrpSpPr/>
          <p:nvPr/>
        </p:nvGrpSpPr>
        <p:grpSpPr>
          <a:xfrm>
            <a:off x="6350383" y="5158935"/>
            <a:ext cx="1539674" cy="715741"/>
            <a:chOff x="2067910" y="2308555"/>
            <a:chExt cx="1539674" cy="715741"/>
          </a:xfrm>
        </p:grpSpPr>
        <p:sp>
          <p:nvSpPr>
            <p:cNvPr id="102"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3" name="TextBox 102"/>
            <p:cNvSpPr txBox="1"/>
            <p:nvPr/>
          </p:nvSpPr>
          <p:spPr>
            <a:xfrm>
              <a:off x="2067910" y="2839630"/>
              <a:ext cx="1539674"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C</a:t>
              </a:r>
              <a:endParaRPr lang="en-US" dirty="0">
                <a:gradFill>
                  <a:gsLst>
                    <a:gs pos="2917">
                      <a:srgbClr val="404040"/>
                    </a:gs>
                    <a:gs pos="30000">
                      <a:srgbClr val="404040"/>
                    </a:gs>
                  </a:gsLst>
                  <a:lin ang="5400000" scaled="0"/>
                </a:gradFill>
              </a:endParaRPr>
            </a:p>
          </p:txBody>
        </p:sp>
      </p:grpSp>
      <p:grpSp>
        <p:nvGrpSpPr>
          <p:cNvPr id="1080" name="Group 1079"/>
          <p:cNvGrpSpPr/>
          <p:nvPr/>
        </p:nvGrpSpPr>
        <p:grpSpPr>
          <a:xfrm>
            <a:off x="8427772" y="3240634"/>
            <a:ext cx="988398" cy="700001"/>
            <a:chOff x="4813453" y="2598229"/>
            <a:chExt cx="988398" cy="700001"/>
          </a:xfrm>
        </p:grpSpPr>
        <p:sp>
          <p:nvSpPr>
            <p:cNvPr id="104"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5" name="TextBox 104"/>
            <p:cNvSpPr txBox="1"/>
            <p:nvPr/>
          </p:nvSpPr>
          <p:spPr>
            <a:xfrm>
              <a:off x="4813453" y="3113564"/>
              <a:ext cx="988398"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X</a:t>
              </a:r>
            </a:p>
          </p:txBody>
        </p:sp>
      </p:grpSp>
      <p:grpSp>
        <p:nvGrpSpPr>
          <p:cNvPr id="107" name="Group 106"/>
          <p:cNvGrpSpPr/>
          <p:nvPr/>
        </p:nvGrpSpPr>
        <p:grpSpPr>
          <a:xfrm>
            <a:off x="8427770" y="4184186"/>
            <a:ext cx="988400" cy="700001"/>
            <a:chOff x="4813452" y="2598229"/>
            <a:chExt cx="988400" cy="700001"/>
          </a:xfrm>
        </p:grpSpPr>
        <p:sp>
          <p:nvSpPr>
            <p:cNvPr id="108"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09" name="TextBox 108"/>
            <p:cNvSpPr txBox="1"/>
            <p:nvPr/>
          </p:nvSpPr>
          <p:spPr>
            <a:xfrm>
              <a:off x="4813452" y="3113564"/>
              <a:ext cx="9884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Y</a:t>
              </a:r>
            </a:p>
          </p:txBody>
        </p:sp>
      </p:grpSp>
      <p:grpSp>
        <p:nvGrpSpPr>
          <p:cNvPr id="110" name="Group 109"/>
          <p:cNvGrpSpPr/>
          <p:nvPr/>
        </p:nvGrpSpPr>
        <p:grpSpPr>
          <a:xfrm>
            <a:off x="8427767" y="5127808"/>
            <a:ext cx="988404" cy="700001"/>
            <a:chOff x="4813450" y="2598229"/>
            <a:chExt cx="988404" cy="700001"/>
          </a:xfrm>
        </p:grpSpPr>
        <p:sp>
          <p:nvSpPr>
            <p:cNvPr id="111"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12" name="TextBox 111"/>
            <p:cNvSpPr txBox="1"/>
            <p:nvPr/>
          </p:nvSpPr>
          <p:spPr>
            <a:xfrm>
              <a:off x="4813450" y="3113564"/>
              <a:ext cx="988404"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Z</a:t>
              </a:r>
            </a:p>
          </p:txBody>
        </p:sp>
      </p:grpSp>
      <p:sp>
        <p:nvSpPr>
          <p:cNvPr id="177" name="Freeform 10"/>
          <p:cNvSpPr>
            <a:spLocks noEditPoints="1"/>
          </p:cNvSpPr>
          <p:nvPr/>
        </p:nvSpPr>
        <p:spPr bwMode="black">
          <a:xfrm>
            <a:off x="5504231" y="3234267"/>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78" name="Freeform 10"/>
          <p:cNvSpPr>
            <a:spLocks noEditPoints="1"/>
          </p:cNvSpPr>
          <p:nvPr/>
        </p:nvSpPr>
        <p:spPr bwMode="black">
          <a:xfrm>
            <a:off x="5504231" y="3872816"/>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79" name="Freeform 10"/>
          <p:cNvSpPr>
            <a:spLocks noEditPoints="1"/>
          </p:cNvSpPr>
          <p:nvPr/>
        </p:nvSpPr>
        <p:spPr bwMode="black">
          <a:xfrm>
            <a:off x="5504231" y="4511365"/>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84" name="TextBox 183"/>
          <p:cNvSpPr txBox="1"/>
          <p:nvPr/>
        </p:nvSpPr>
        <p:spPr>
          <a:xfrm>
            <a:off x="5406911" y="5062141"/>
            <a:ext cx="717456" cy="553998"/>
          </a:xfrm>
          <a:prstGeom prst="rect">
            <a:avLst/>
          </a:prstGeom>
          <a:noFill/>
        </p:spPr>
        <p:txBody>
          <a:bodyPr wrap="square" lIns="0" tIns="0" rIns="0" bIns="0" rtlCol="0" anchor="ctr">
            <a:spAutoFit/>
          </a:bodyPr>
          <a:lstStyle/>
          <a:p>
            <a:pPr algn="ctr"/>
            <a:r>
              <a:rPr lang="en-US" sz="1200" dirty="0" smtClean="0">
                <a:gradFill>
                  <a:gsLst>
                    <a:gs pos="2917">
                      <a:srgbClr val="404040"/>
                    </a:gs>
                    <a:gs pos="30000">
                      <a:srgbClr val="404040"/>
                    </a:gs>
                  </a:gsLst>
                  <a:lin ang="5400000" scaled="0"/>
                </a:gradFill>
              </a:rPr>
              <a:t>Presence</a:t>
            </a:r>
          </a:p>
          <a:p>
            <a:pPr algn="ctr"/>
            <a:r>
              <a:rPr lang="en-US" sz="1200" dirty="0" smtClean="0">
                <a:gradFill>
                  <a:gsLst>
                    <a:gs pos="2917">
                      <a:srgbClr val="404040"/>
                    </a:gs>
                    <a:gs pos="30000">
                      <a:srgbClr val="404040"/>
                    </a:gs>
                  </a:gsLst>
                  <a:lin ang="5400000" scaled="0"/>
                </a:gradFill>
              </a:rPr>
              <a:t>(Router)</a:t>
            </a:r>
          </a:p>
          <a:p>
            <a:pPr algn="ctr"/>
            <a:r>
              <a:rPr lang="en-US" sz="1200" dirty="0" smtClean="0">
                <a:gradFill>
                  <a:gsLst>
                    <a:gs pos="2917">
                      <a:srgbClr val="404040"/>
                    </a:gs>
                    <a:gs pos="30000">
                      <a:srgbClr val="404040"/>
                    </a:gs>
                  </a:gsLst>
                  <a:lin ang="5400000" scaled="0"/>
                </a:gradFill>
              </a:rPr>
              <a:t>Grains</a:t>
            </a:r>
          </a:p>
        </p:txBody>
      </p:sp>
      <p:grpSp>
        <p:nvGrpSpPr>
          <p:cNvPr id="188" name="Group 76"/>
          <p:cNvGrpSpPr/>
          <p:nvPr/>
        </p:nvGrpSpPr>
        <p:grpSpPr bwMode="black">
          <a:xfrm>
            <a:off x="4455425" y="3239730"/>
            <a:ext cx="663113" cy="511890"/>
            <a:chOff x="7010405" y="2133600"/>
            <a:chExt cx="1379538" cy="1065212"/>
          </a:xfrm>
          <a:solidFill>
            <a:schemeClr val="tx1"/>
          </a:solidFill>
        </p:grpSpPr>
        <p:sp>
          <p:nvSpPr>
            <p:cNvPr id="189"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0"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1"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2"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3"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4"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5"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6"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7"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8"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9"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0"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1"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2"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3"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4"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5"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6"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7"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8"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9"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0"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1"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2"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3"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4"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5"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6"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7"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8"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9"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0"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1"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2"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3"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4"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5"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6"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7"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8"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9"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0"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1"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2"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3"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4"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5"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36" name="Right Arrow 235"/>
          <p:cNvSpPr/>
          <p:nvPr/>
        </p:nvSpPr>
        <p:spPr bwMode="auto">
          <a:xfrm>
            <a:off x="5197004" y="3360007"/>
            <a:ext cx="28729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3454132" y="3321403"/>
            <a:ext cx="397545" cy="736770"/>
            <a:chOff x="5963645" y="3138525"/>
            <a:chExt cx="397545" cy="736770"/>
          </a:xfrm>
        </p:grpSpPr>
        <p:pic>
          <p:nvPicPr>
            <p:cNvPr id="240" name="Picture 42" descr="C:\Users\sakuu\Documents\Ballmer WPC\PNGS\xboxpearl.pn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black">
            <a:xfrm>
              <a:off x="6004003" y="3138525"/>
              <a:ext cx="316830" cy="317756"/>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p:cNvSpPr txBox="1"/>
            <p:nvPr/>
          </p:nvSpPr>
          <p:spPr>
            <a:xfrm>
              <a:off x="5963645" y="3505963"/>
              <a:ext cx="397545"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Game</a:t>
              </a:r>
            </a:p>
            <a:p>
              <a:pPr algn="ctr"/>
              <a:r>
                <a:rPr lang="en-US" sz="1200" dirty="0" smtClean="0">
                  <a:gradFill>
                    <a:gsLst>
                      <a:gs pos="2917">
                        <a:srgbClr val="404040"/>
                      </a:gs>
                      <a:gs pos="30000">
                        <a:srgbClr val="404040"/>
                      </a:gs>
                    </a:gsLst>
                    <a:lin ang="5400000" scaled="0"/>
                  </a:gradFill>
                </a:rPr>
                <a:t>Client</a:t>
              </a:r>
            </a:p>
          </p:txBody>
        </p:sp>
      </p:grpSp>
      <p:sp>
        <p:nvSpPr>
          <p:cNvPr id="242" name="Bent-Up Arrow 241"/>
          <p:cNvSpPr/>
          <p:nvPr/>
        </p:nvSpPr>
        <p:spPr bwMode="auto">
          <a:xfrm rot="5400000" flipH="1" flipV="1">
            <a:off x="5690514" y="1839091"/>
            <a:ext cx="847191" cy="1849296"/>
          </a:xfrm>
          <a:prstGeom prst="bentUpArrow">
            <a:avLst>
              <a:gd name="adj1" fmla="val 17950"/>
              <a:gd name="adj2" fmla="val 17197"/>
              <a:gd name="adj3" fmla="val 23121"/>
            </a:avLst>
          </a:prstGeom>
          <a:solidFill>
            <a:schemeClr val="bg2">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44" name="Group 76"/>
          <p:cNvGrpSpPr/>
          <p:nvPr/>
        </p:nvGrpSpPr>
        <p:grpSpPr bwMode="black">
          <a:xfrm>
            <a:off x="4455425" y="2134654"/>
            <a:ext cx="663113" cy="511890"/>
            <a:chOff x="7010405" y="2133600"/>
            <a:chExt cx="1379538" cy="1065212"/>
          </a:xfrm>
          <a:solidFill>
            <a:schemeClr val="tx1"/>
          </a:solidFill>
        </p:grpSpPr>
        <p:sp>
          <p:nvSpPr>
            <p:cNvPr id="245"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6"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7"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8"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9"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0"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1"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2"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3"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4"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5"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6"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7"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8"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9"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0"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1"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2"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3"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4"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5"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6"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7"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8"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9"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0"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1"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2"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3"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4"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5"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6"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7"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8"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9"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0"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1"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2"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3"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4"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5"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6"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7"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8"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9"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0"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1"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92" name="Left-Right Arrow 291"/>
          <p:cNvSpPr/>
          <p:nvPr/>
        </p:nvSpPr>
        <p:spPr bwMode="auto">
          <a:xfrm flipH="1">
            <a:off x="3869399" y="2239050"/>
            <a:ext cx="474700" cy="271337"/>
          </a:xfrm>
          <a:prstGeom prst="lef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4" name="Bent-Up Arrow 293"/>
          <p:cNvSpPr/>
          <p:nvPr/>
        </p:nvSpPr>
        <p:spPr bwMode="auto">
          <a:xfrm flipV="1">
            <a:off x="5192511" y="2123658"/>
            <a:ext cx="3885401" cy="1094136"/>
          </a:xfrm>
          <a:prstGeom prst="bentUpArrow">
            <a:avLst>
              <a:gd name="adj1" fmla="val 13301"/>
              <a:gd name="adj2" fmla="val 13723"/>
              <a:gd name="adj3" fmla="val 17743"/>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3418056" y="2168221"/>
            <a:ext cx="471283" cy="869146"/>
            <a:chOff x="5927569" y="1985343"/>
            <a:chExt cx="471283" cy="869146"/>
          </a:xfrm>
        </p:grpSpPr>
        <p:sp>
          <p:nvSpPr>
            <p:cNvPr id="293" name="Rounded Rectangle 6"/>
            <p:cNvSpPr/>
            <p:nvPr/>
          </p:nvSpPr>
          <p:spPr bwMode="black">
            <a:xfrm>
              <a:off x="6060509" y="1985343"/>
              <a:ext cx="205403" cy="39704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404040">
                    <a:lumMod val="50000"/>
                  </a:srgbClr>
                </a:solidFill>
                <a:latin typeface="Segoe Light" pitchFamily="34" charset="0"/>
              </a:endParaRPr>
            </a:p>
          </p:txBody>
        </p:sp>
        <p:sp>
          <p:nvSpPr>
            <p:cNvPr id="295" name="TextBox 294"/>
            <p:cNvSpPr txBox="1"/>
            <p:nvPr/>
          </p:nvSpPr>
          <p:spPr>
            <a:xfrm>
              <a:off x="5927569" y="2485157"/>
              <a:ext cx="471283"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Mobile</a:t>
              </a:r>
            </a:p>
            <a:p>
              <a:pPr algn="ctr"/>
              <a:r>
                <a:rPr lang="en-US" sz="1200" dirty="0" smtClean="0">
                  <a:gradFill>
                    <a:gsLst>
                      <a:gs pos="2917">
                        <a:srgbClr val="404040"/>
                      </a:gs>
                      <a:gs pos="30000">
                        <a:srgbClr val="404040"/>
                      </a:gs>
                    </a:gsLst>
                    <a:lin ang="5400000" scaled="0"/>
                  </a:gradFill>
                </a:rPr>
                <a:t>Client</a:t>
              </a:r>
            </a:p>
          </p:txBody>
        </p:sp>
      </p:grpSp>
      <p:grpSp>
        <p:nvGrpSpPr>
          <p:cNvPr id="8" name="Group 7"/>
          <p:cNvGrpSpPr/>
          <p:nvPr/>
        </p:nvGrpSpPr>
        <p:grpSpPr>
          <a:xfrm>
            <a:off x="7432334" y="3359726"/>
            <a:ext cx="1196978" cy="2172903"/>
            <a:chOff x="9903618" y="3176848"/>
            <a:chExt cx="1196978" cy="2172903"/>
          </a:xfrm>
        </p:grpSpPr>
        <p:sp>
          <p:nvSpPr>
            <p:cNvPr id="116" name="Right Arrow 115"/>
            <p:cNvSpPr/>
            <p:nvPr/>
          </p:nvSpPr>
          <p:spPr bwMode="auto">
            <a:xfrm>
              <a:off x="9903618" y="3176848"/>
              <a:ext cx="1196978"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Right Arrow 152"/>
            <p:cNvSpPr/>
            <p:nvPr/>
          </p:nvSpPr>
          <p:spPr bwMode="auto">
            <a:xfrm>
              <a:off x="10663300" y="4120470"/>
              <a:ext cx="437296"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Bent-Up Arrow 138"/>
            <p:cNvSpPr/>
            <p:nvPr/>
          </p:nvSpPr>
          <p:spPr bwMode="auto">
            <a:xfrm rot="5400000">
              <a:off x="9832483" y="4081639"/>
              <a:ext cx="2035365" cy="500860"/>
            </a:xfrm>
            <a:prstGeom prst="bentUpArrow">
              <a:avLst>
                <a:gd name="adj1" fmla="val 25569"/>
                <a:gd name="adj2" fmla="val 26766"/>
                <a:gd name="adj3" fmla="val 25922"/>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0" name="Right Arrow 139"/>
          <p:cNvSpPr/>
          <p:nvPr/>
        </p:nvSpPr>
        <p:spPr bwMode="auto">
          <a:xfrm>
            <a:off x="6070895" y="3360007"/>
            <a:ext cx="73721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Right Arrow 142"/>
          <p:cNvSpPr/>
          <p:nvPr/>
        </p:nvSpPr>
        <p:spPr bwMode="auto">
          <a:xfrm>
            <a:off x="3912326" y="3360007"/>
            <a:ext cx="47470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Down Arrow 141"/>
          <p:cNvSpPr/>
          <p:nvPr/>
        </p:nvSpPr>
        <p:spPr bwMode="auto">
          <a:xfrm>
            <a:off x="7092934" y="2160592"/>
            <a:ext cx="308345" cy="1026743"/>
          </a:xfrm>
          <a:prstGeom prst="down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4" name="Picture 143"/>
          <p:cNvPicPr>
            <a:picLocks noChangeAspect="1"/>
          </p:cNvPicPr>
          <p:nvPr/>
        </p:nvPicPr>
        <p:blipFill rotWithShape="1">
          <a:blip r:embed="rId5"/>
          <a:srcRect l="43850" t="1503" r="3531" b="59098"/>
          <a:stretch/>
        </p:blipFill>
        <p:spPr>
          <a:xfrm>
            <a:off x="4359357" y="1304971"/>
            <a:ext cx="4805836" cy="1922334"/>
          </a:xfrm>
          <a:prstGeom prst="rect">
            <a:avLst/>
          </a:prstGeom>
          <a:ln>
            <a:noFill/>
          </a:ln>
          <a:effectLst>
            <a:outerShdw blurRad="292100" dist="139700" dir="2700000" algn="tl" rotWithShape="0">
              <a:srgbClr val="333333">
                <a:alpha val="65000"/>
              </a:srgbClr>
            </a:outerShdw>
          </a:effectLst>
        </p:spPr>
      </p:pic>
      <p:pic>
        <p:nvPicPr>
          <p:cNvPr id="147" name="Picture 146"/>
          <p:cNvPicPr>
            <a:picLocks noChangeAspect="1"/>
          </p:cNvPicPr>
          <p:nvPr/>
        </p:nvPicPr>
        <p:blipFill rotWithShape="1">
          <a:blip r:embed="rId5"/>
          <a:srcRect l="1048" t="28455" r="57734" b="40354"/>
          <a:stretch/>
        </p:blipFill>
        <p:spPr>
          <a:xfrm>
            <a:off x="2012043" y="4594530"/>
            <a:ext cx="4297633" cy="1737341"/>
          </a:xfrm>
          <a:prstGeom prst="rect">
            <a:avLst/>
          </a:prstGeom>
          <a:ln>
            <a:noFill/>
          </a:ln>
          <a:effectLst>
            <a:outerShdw blurRad="292100" dist="139700" dir="2700000" algn="tl" rotWithShape="0">
              <a:srgbClr val="333333">
                <a:alpha val="65000"/>
              </a:srgbClr>
            </a:outerShdw>
          </a:effectLst>
        </p:spPr>
      </p:pic>
      <p:pic>
        <p:nvPicPr>
          <p:cNvPr id="148" name="Picture 147"/>
          <p:cNvPicPr>
            <a:picLocks noChangeAspect="1"/>
          </p:cNvPicPr>
          <p:nvPr/>
        </p:nvPicPr>
        <p:blipFill rotWithShape="1">
          <a:blip r:embed="rId5"/>
          <a:srcRect l="1047" t="62929" r="69135" b="1094"/>
          <a:stretch/>
        </p:blipFill>
        <p:spPr>
          <a:xfrm>
            <a:off x="9367786" y="1707111"/>
            <a:ext cx="3108926" cy="2003920"/>
          </a:xfrm>
          <a:prstGeom prst="rect">
            <a:avLst/>
          </a:prstGeom>
          <a:ln>
            <a:noFill/>
          </a:ln>
          <a:effectLst>
            <a:outerShdw blurRad="292100" dist="139700" dir="2700000" algn="tl" rotWithShape="0">
              <a:srgbClr val="333333">
                <a:alpha val="65000"/>
              </a:srgbClr>
            </a:outerShdw>
          </a:effectLst>
        </p:spPr>
      </p:pic>
      <p:pic>
        <p:nvPicPr>
          <p:cNvPr id="149" name="Picture 148"/>
          <p:cNvPicPr>
            <a:picLocks noChangeAspect="1"/>
          </p:cNvPicPr>
          <p:nvPr/>
        </p:nvPicPr>
        <p:blipFill rotWithShape="1">
          <a:blip r:embed="rId5"/>
          <a:srcRect l="44142" t="62790" r="28671" b="12586"/>
          <a:stretch/>
        </p:blipFill>
        <p:spPr>
          <a:xfrm>
            <a:off x="4636572" y="514845"/>
            <a:ext cx="2834609" cy="1371585"/>
          </a:xfrm>
          <a:prstGeom prst="rect">
            <a:avLst/>
          </a:prstGeom>
          <a:ln>
            <a:noFill/>
          </a:ln>
          <a:effectLst>
            <a:outerShdw blurRad="292100" dist="139700" dir="2700000" algn="tl" rotWithShape="0">
              <a:srgbClr val="333333">
                <a:alpha val="65000"/>
              </a:srgbClr>
            </a:outerShdw>
          </a:effectLst>
        </p:spPr>
      </p:pic>
      <p:pic>
        <p:nvPicPr>
          <p:cNvPr id="145" name="Picture 144"/>
          <p:cNvPicPr>
            <a:picLocks noChangeAspect="1"/>
          </p:cNvPicPr>
          <p:nvPr/>
        </p:nvPicPr>
        <p:blipFill rotWithShape="1">
          <a:blip r:embed="rId5"/>
          <a:srcRect l="1086" t="3345" r="76169" b="73186"/>
          <a:stretch/>
        </p:blipFill>
        <p:spPr>
          <a:xfrm>
            <a:off x="3044545" y="4191606"/>
            <a:ext cx="2371494" cy="1307174"/>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bwMode="auto">
          <a:xfrm>
            <a:off x="3240020" y="5161493"/>
            <a:ext cx="1881042" cy="17764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2286360" y="5957452"/>
            <a:ext cx="2510919" cy="17764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9665922" y="3064972"/>
            <a:ext cx="2126435" cy="42955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9635595" y="2686051"/>
            <a:ext cx="2275918" cy="17764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2286360" y="5569456"/>
            <a:ext cx="3299868" cy="2168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4949364" y="1496825"/>
            <a:ext cx="2089394" cy="17764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6343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wipe(left)">
                                      <p:cBhvr>
                                        <p:cTn id="12" dur="500"/>
                                        <p:tgtEl>
                                          <p:spTgt spid="2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5"/>
                                        </p:tgtEl>
                                        <p:attrNameLst>
                                          <p:attrName>style.visibility</p:attrName>
                                        </p:attrNameLst>
                                      </p:cBhvr>
                                      <p:to>
                                        <p:strVal val="visible"/>
                                      </p:to>
                                    </p:set>
                                    <p:animEffect transition="in" filter="fade">
                                      <p:cBhvr>
                                        <p:cTn id="18" dur="500"/>
                                        <p:tgtEl>
                                          <p:spTgt spid="14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wipe(left)">
                                      <p:cBhvr>
                                        <p:cTn id="23" dur="500"/>
                                        <p:tgtEl>
                                          <p:spTgt spid="1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par>
                                <p:cTn id="27" presetID="10" presetClass="exit" presetSubtype="0" fill="hold" grpId="1" nodeType="with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5"/>
                                        </p:tgtEl>
                                      </p:cBhvr>
                                    </p:animEffect>
                                    <p:set>
                                      <p:cBhvr>
                                        <p:cTn id="32" dur="1" fill="hold">
                                          <p:stCondLst>
                                            <p:cond delay="499"/>
                                          </p:stCondLst>
                                        </p:cTn>
                                        <p:tgtEl>
                                          <p:spTgt spid="145"/>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fade">
                                      <p:cBhvr>
                                        <p:cTn id="35" dur="500"/>
                                        <p:tgtEl>
                                          <p:spTgt spid="147"/>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44"/>
                                        </p:tgtEl>
                                        <p:attrNameLst>
                                          <p:attrName>style.visibility</p:attrName>
                                        </p:attrNameLst>
                                      </p:cBhvr>
                                      <p:to>
                                        <p:strVal val="visible"/>
                                      </p:to>
                                    </p:set>
                                    <p:animEffect transition="in" filter="fade">
                                      <p:cBhvr>
                                        <p:cTn id="39" dur="500"/>
                                        <p:tgtEl>
                                          <p:spTgt spid="14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1"/>
                                        </p:tgtEl>
                                        <p:attrNameLst>
                                          <p:attrName>style.visibility</p:attrName>
                                        </p:attrNameLst>
                                      </p:cBhvr>
                                      <p:to>
                                        <p:strVal val="visible"/>
                                      </p:to>
                                    </p:set>
                                    <p:animEffect transition="in" filter="fade">
                                      <p:cBhvr>
                                        <p:cTn id="47" dur="500"/>
                                        <p:tgtEl>
                                          <p:spTgt spid="151"/>
                                        </p:tgtEl>
                                      </p:cBhvr>
                                    </p:animEffect>
                                  </p:childTnLst>
                                </p:cTn>
                              </p:par>
                              <p:par>
                                <p:cTn id="48" presetID="10" presetClass="exit" presetSubtype="0" fill="hold" grpId="1" nodeType="withEffect">
                                  <p:stCondLst>
                                    <p:cond delay="0"/>
                                  </p:stCondLst>
                                  <p:childTnLst>
                                    <p:animEffect transition="out" filter="fade">
                                      <p:cBhvr>
                                        <p:cTn id="49" dur="500"/>
                                        <p:tgtEl>
                                          <p:spTgt spid="150"/>
                                        </p:tgtEl>
                                      </p:cBhvr>
                                    </p:animEffect>
                                    <p:set>
                                      <p:cBhvr>
                                        <p:cTn id="50" dur="1" fill="hold">
                                          <p:stCondLst>
                                            <p:cond delay="499"/>
                                          </p:stCondLst>
                                        </p:cTn>
                                        <p:tgtEl>
                                          <p:spTgt spid="150"/>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fade">
                                      <p:cBhvr>
                                        <p:cTn id="53" dur="500"/>
                                        <p:tgtEl>
                                          <p:spTgt spid="148"/>
                                        </p:tgtEl>
                                      </p:cBhvr>
                                    </p:animEffect>
                                  </p:childTnLst>
                                </p:cTn>
                              </p:par>
                              <p:par>
                                <p:cTn id="54" presetID="10" presetClass="exit" presetSubtype="0" fill="hold" nodeType="withEffect">
                                  <p:stCondLst>
                                    <p:cond delay="0"/>
                                  </p:stCondLst>
                                  <p:childTnLst>
                                    <p:animEffect transition="out" filter="fade">
                                      <p:cBhvr>
                                        <p:cTn id="55" dur="500"/>
                                        <p:tgtEl>
                                          <p:spTgt spid="144"/>
                                        </p:tgtEl>
                                      </p:cBhvr>
                                    </p:animEffect>
                                    <p:set>
                                      <p:cBhvr>
                                        <p:cTn id="56" dur="1" fill="hold">
                                          <p:stCondLst>
                                            <p:cond delay="499"/>
                                          </p:stCondLst>
                                        </p:cTn>
                                        <p:tgtEl>
                                          <p:spTgt spid="14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right)">
                                      <p:cBhvr>
                                        <p:cTn id="61" dur="500"/>
                                        <p:tgtEl>
                                          <p:spTgt spid="292"/>
                                        </p:tgtEl>
                                      </p:cBhvr>
                                    </p:animEffect>
                                  </p:childTnLst>
                                </p:cTn>
                              </p:par>
                              <p:par>
                                <p:cTn id="62" presetID="10" presetClass="exit" presetSubtype="0" fill="hold" grpId="1" nodeType="withEffect">
                                  <p:stCondLst>
                                    <p:cond delay="0"/>
                                  </p:stCondLst>
                                  <p:childTnLst>
                                    <p:animEffect transition="out" filter="fade">
                                      <p:cBhvr>
                                        <p:cTn id="63" dur="500"/>
                                        <p:tgtEl>
                                          <p:spTgt spid="151"/>
                                        </p:tgtEl>
                                      </p:cBhvr>
                                    </p:animEffect>
                                    <p:set>
                                      <p:cBhvr>
                                        <p:cTn id="64" dur="1" fill="hold">
                                          <p:stCondLst>
                                            <p:cond delay="499"/>
                                          </p:stCondLst>
                                        </p:cTn>
                                        <p:tgtEl>
                                          <p:spTgt spid="15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294"/>
                                        </p:tgtEl>
                                        <p:attrNameLst>
                                          <p:attrName>style.visibility</p:attrName>
                                        </p:attrNameLst>
                                      </p:cBhvr>
                                      <p:to>
                                        <p:strVal val="visible"/>
                                      </p:to>
                                    </p:set>
                                    <p:animEffect transition="in" filter="wipe(up)">
                                      <p:cBhvr>
                                        <p:cTn id="69" dur="500"/>
                                        <p:tgtEl>
                                          <p:spTgt spid="29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2"/>
                                        </p:tgtEl>
                                        <p:attrNameLst>
                                          <p:attrName>style.visibility</p:attrName>
                                        </p:attrNameLst>
                                      </p:cBhvr>
                                      <p:to>
                                        <p:strVal val="visible"/>
                                      </p:to>
                                    </p:set>
                                    <p:animEffect transition="in" filter="fade">
                                      <p:cBhvr>
                                        <p:cTn id="72" dur="500"/>
                                        <p:tgtEl>
                                          <p:spTgt spid="1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wipe(up)">
                                      <p:cBhvr>
                                        <p:cTn id="77" dur="500"/>
                                        <p:tgtEl>
                                          <p:spTgt spid="1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4"/>
                                        </p:tgtEl>
                                        <p:attrNameLst>
                                          <p:attrName>style.visibility</p:attrName>
                                        </p:attrNameLst>
                                      </p:cBhvr>
                                      <p:to>
                                        <p:strVal val="visible"/>
                                      </p:to>
                                    </p:set>
                                    <p:animEffect transition="in" filter="fade">
                                      <p:cBhvr>
                                        <p:cTn id="80" dur="500"/>
                                        <p:tgtEl>
                                          <p:spTgt spid="154"/>
                                        </p:tgtEl>
                                      </p:cBhvr>
                                    </p:animEffect>
                                  </p:childTnLst>
                                </p:cTn>
                              </p:par>
                              <p:par>
                                <p:cTn id="81" presetID="10" presetClass="entr" presetSubtype="0" fill="hold" nodeType="withEffect">
                                  <p:stCondLst>
                                    <p:cond delay="0"/>
                                  </p:stCondLst>
                                  <p:childTnLst>
                                    <p:set>
                                      <p:cBhvr>
                                        <p:cTn id="82" dur="1" fill="hold">
                                          <p:stCondLst>
                                            <p:cond delay="0"/>
                                          </p:stCondLst>
                                        </p:cTn>
                                        <p:tgtEl>
                                          <p:spTgt spid="149"/>
                                        </p:tgtEl>
                                        <p:attrNameLst>
                                          <p:attrName>style.visibility</p:attrName>
                                        </p:attrNameLst>
                                      </p:cBhvr>
                                      <p:to>
                                        <p:strVal val="visible"/>
                                      </p:to>
                                    </p:set>
                                    <p:animEffect transition="in" filter="fade">
                                      <p:cBhvr>
                                        <p:cTn id="83" dur="500"/>
                                        <p:tgtEl>
                                          <p:spTgt spid="149"/>
                                        </p:tgtEl>
                                      </p:cBhvr>
                                    </p:animEffect>
                                  </p:childTnLst>
                                </p:cTn>
                              </p:par>
                              <p:par>
                                <p:cTn id="84" presetID="10" presetClass="exit" presetSubtype="0" fill="hold" grpId="1" nodeType="withEffect">
                                  <p:stCondLst>
                                    <p:cond delay="0"/>
                                  </p:stCondLst>
                                  <p:childTnLst>
                                    <p:animEffect transition="out" filter="fade">
                                      <p:cBhvr>
                                        <p:cTn id="85" dur="500"/>
                                        <p:tgtEl>
                                          <p:spTgt spid="152"/>
                                        </p:tgtEl>
                                      </p:cBhvr>
                                    </p:animEffect>
                                    <p:set>
                                      <p:cBhvr>
                                        <p:cTn id="86" dur="1" fill="hold">
                                          <p:stCondLst>
                                            <p:cond delay="499"/>
                                          </p:stCondLst>
                                        </p:cTn>
                                        <p:tgtEl>
                                          <p:spTgt spid="15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242"/>
                                        </p:tgtEl>
                                        <p:attrNameLst>
                                          <p:attrName>style.visibility</p:attrName>
                                        </p:attrNameLst>
                                      </p:cBhvr>
                                      <p:to>
                                        <p:strVal val="visible"/>
                                      </p:to>
                                    </p:set>
                                    <p:animEffect transition="in" filter="wipe(down)">
                                      <p:cBhvr>
                                        <p:cTn id="91" dur="500"/>
                                        <p:tgtEl>
                                          <p:spTgt spid="242"/>
                                        </p:tgtEl>
                                      </p:cBhvr>
                                    </p:animEffect>
                                  </p:childTnLst>
                                </p:cTn>
                              </p:par>
                              <p:par>
                                <p:cTn id="92" presetID="10" presetClass="exit" presetSubtype="0" fill="hold" nodeType="withEffect">
                                  <p:stCondLst>
                                    <p:cond delay="0"/>
                                  </p:stCondLst>
                                  <p:childTnLst>
                                    <p:animEffect transition="out" filter="fade">
                                      <p:cBhvr>
                                        <p:cTn id="93" dur="500"/>
                                        <p:tgtEl>
                                          <p:spTgt spid="148"/>
                                        </p:tgtEl>
                                      </p:cBhvr>
                                    </p:animEffect>
                                    <p:set>
                                      <p:cBhvr>
                                        <p:cTn id="94" dur="1" fill="hold">
                                          <p:stCondLst>
                                            <p:cond delay="499"/>
                                          </p:stCondLst>
                                        </p:cTn>
                                        <p:tgtEl>
                                          <p:spTgt spid="148"/>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54"/>
                                        </p:tgtEl>
                                      </p:cBhvr>
                                    </p:animEffect>
                                    <p:set>
                                      <p:cBhvr>
                                        <p:cTn id="97" dur="1" fill="hold">
                                          <p:stCondLst>
                                            <p:cond delay="499"/>
                                          </p:stCondLst>
                                        </p:cTn>
                                        <p:tgtEl>
                                          <p:spTgt spid="154"/>
                                        </p:tgtEl>
                                        <p:attrNameLst>
                                          <p:attrName>style.visibility</p:attrName>
                                        </p:attrNameLst>
                                      </p:cBhvr>
                                      <p:to>
                                        <p:strVal val="hidden"/>
                                      </p:to>
                                    </p:set>
                                  </p:childTnLst>
                                </p:cTn>
                              </p:par>
                              <p:par>
                                <p:cTn id="98" presetID="10" presetClass="entr" presetSubtype="0" fill="hold" grpId="0" nodeType="withEffect">
                                  <p:stCondLst>
                                    <p:cond delay="0"/>
                                  </p:stCondLst>
                                  <p:childTnLst>
                                    <p:set>
                                      <p:cBhvr>
                                        <p:cTn id="99" dur="1" fill="hold">
                                          <p:stCondLst>
                                            <p:cond delay="0"/>
                                          </p:stCondLst>
                                        </p:cTn>
                                        <p:tgtEl>
                                          <p:spTgt spid="155"/>
                                        </p:tgtEl>
                                        <p:attrNameLst>
                                          <p:attrName>style.visibility</p:attrName>
                                        </p:attrNameLst>
                                      </p:cBhvr>
                                      <p:to>
                                        <p:strVal val="visible"/>
                                      </p:to>
                                    </p:set>
                                    <p:animEffect transition="in" filter="fade">
                                      <p:cBhvr>
                                        <p:cTn id="100"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P spid="242" grpId="0" animBg="1"/>
      <p:bldP spid="292" grpId="0" animBg="1"/>
      <p:bldP spid="294" grpId="0" animBg="1"/>
      <p:bldP spid="140" grpId="0" animBg="1"/>
      <p:bldP spid="143" grpId="0" animBg="1"/>
      <p:bldP spid="142" grpId="0" animBg="1"/>
      <p:bldP spid="9" grpId="0" animBg="1"/>
      <p:bldP spid="9" grpId="1" animBg="1"/>
      <p:bldP spid="150" grpId="0" animBg="1"/>
      <p:bldP spid="150" grpId="1" animBg="1"/>
      <p:bldP spid="151" grpId="0" animBg="1"/>
      <p:bldP spid="151" grpId="1" animBg="1"/>
      <p:bldP spid="152" grpId="0" animBg="1"/>
      <p:bldP spid="152" grpId="1" animBg="1"/>
      <p:bldP spid="154" grpId="0" animBg="1"/>
      <p:bldP spid="154" grpId="1" animBg="1"/>
      <p:bldP spid="1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Heartbeat</a:t>
            </a:r>
            <a:endParaRPr lang="en-US" dirty="0"/>
          </a:p>
        </p:txBody>
      </p:sp>
      <p:grpSp>
        <p:nvGrpSpPr>
          <p:cNvPr id="5" name="Group 4"/>
          <p:cNvGrpSpPr/>
          <p:nvPr/>
        </p:nvGrpSpPr>
        <p:grpSpPr>
          <a:xfrm>
            <a:off x="2787984" y="1374835"/>
            <a:ext cx="6274863" cy="5212023"/>
            <a:chOff x="5889340" y="1119848"/>
            <a:chExt cx="6274863" cy="5212023"/>
          </a:xfrm>
        </p:grpSpPr>
        <p:sp>
          <p:nvSpPr>
            <p:cNvPr id="6" name="Rectangle 5"/>
            <p:cNvSpPr/>
            <p:nvPr/>
          </p:nvSpPr>
          <p:spPr bwMode="auto">
            <a:xfrm>
              <a:off x="7229647" y="1119848"/>
              <a:ext cx="4934556" cy="5212023"/>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858310" y="2980484"/>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858310" y="1872094"/>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8797654" y="3063419"/>
              <a:ext cx="1587700" cy="715741"/>
              <a:chOff x="2043897" y="2308555"/>
              <a:chExt cx="1587700" cy="715741"/>
            </a:xfrm>
          </p:grpSpPr>
          <p:sp>
            <p:nvSpPr>
              <p:cNvPr id="142"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43" name="TextBox 142"/>
              <p:cNvSpPr txBox="1"/>
              <p:nvPr/>
            </p:nvSpPr>
            <p:spPr>
              <a:xfrm>
                <a:off x="2043897" y="2839630"/>
                <a:ext cx="15877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A</a:t>
                </a:r>
                <a:endParaRPr lang="en-US" dirty="0">
                  <a:gradFill>
                    <a:gsLst>
                      <a:gs pos="2917">
                        <a:srgbClr val="404040"/>
                      </a:gs>
                      <a:gs pos="30000">
                        <a:srgbClr val="404040"/>
                      </a:gs>
                    </a:gsLst>
                    <a:lin ang="5400000" scaled="0"/>
                  </a:gradFill>
                </a:endParaRPr>
              </a:p>
            </p:txBody>
          </p:sp>
        </p:grpSp>
        <p:grpSp>
          <p:nvGrpSpPr>
            <p:cNvPr id="10" name="Group 9"/>
            <p:cNvGrpSpPr/>
            <p:nvPr/>
          </p:nvGrpSpPr>
          <p:grpSpPr>
            <a:xfrm>
              <a:off x="8797654" y="3980847"/>
              <a:ext cx="1587700" cy="715741"/>
              <a:chOff x="2043897" y="2308555"/>
              <a:chExt cx="1587700" cy="715741"/>
            </a:xfrm>
          </p:grpSpPr>
          <p:sp>
            <p:nvSpPr>
              <p:cNvPr id="140"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41" name="TextBox 140"/>
              <p:cNvSpPr txBox="1"/>
              <p:nvPr/>
            </p:nvSpPr>
            <p:spPr>
              <a:xfrm>
                <a:off x="2043897" y="2839630"/>
                <a:ext cx="15877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B</a:t>
                </a:r>
                <a:endParaRPr lang="en-US" dirty="0">
                  <a:gradFill>
                    <a:gsLst>
                      <a:gs pos="2917">
                        <a:srgbClr val="404040"/>
                      </a:gs>
                      <a:gs pos="30000">
                        <a:srgbClr val="404040"/>
                      </a:gs>
                    </a:gsLst>
                    <a:lin ang="5400000" scaled="0"/>
                  </a:gradFill>
                </a:endParaRPr>
              </a:p>
            </p:txBody>
          </p:sp>
        </p:grpSp>
        <p:grpSp>
          <p:nvGrpSpPr>
            <p:cNvPr id="11" name="Group 10"/>
            <p:cNvGrpSpPr/>
            <p:nvPr/>
          </p:nvGrpSpPr>
          <p:grpSpPr>
            <a:xfrm>
              <a:off x="8797653" y="4976057"/>
              <a:ext cx="1587702" cy="715741"/>
              <a:chOff x="2043896" y="2308555"/>
              <a:chExt cx="1587702" cy="715741"/>
            </a:xfrm>
          </p:grpSpPr>
          <p:sp>
            <p:nvSpPr>
              <p:cNvPr id="138"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9" name="TextBox 138"/>
              <p:cNvSpPr txBox="1"/>
              <p:nvPr/>
            </p:nvSpPr>
            <p:spPr>
              <a:xfrm>
                <a:off x="2043896" y="2839630"/>
                <a:ext cx="1587702"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C</a:t>
                </a:r>
                <a:endParaRPr lang="en-US" dirty="0">
                  <a:gradFill>
                    <a:gsLst>
                      <a:gs pos="2917">
                        <a:srgbClr val="404040"/>
                      </a:gs>
                      <a:gs pos="30000">
                        <a:srgbClr val="404040"/>
                      </a:gs>
                    </a:gsLst>
                    <a:lin ang="5400000" scaled="0"/>
                  </a:gradFill>
                </a:endParaRPr>
              </a:p>
            </p:txBody>
          </p:sp>
        </p:grpSp>
        <p:grpSp>
          <p:nvGrpSpPr>
            <p:cNvPr id="12" name="Group 11"/>
            <p:cNvGrpSpPr/>
            <p:nvPr/>
          </p:nvGrpSpPr>
          <p:grpSpPr>
            <a:xfrm>
              <a:off x="10899056" y="3057756"/>
              <a:ext cx="988398" cy="700001"/>
              <a:chOff x="4813453" y="2598229"/>
              <a:chExt cx="988398" cy="700001"/>
            </a:xfrm>
          </p:grpSpPr>
          <p:sp>
            <p:nvSpPr>
              <p:cNvPr id="136"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7" name="TextBox 136"/>
              <p:cNvSpPr txBox="1"/>
              <p:nvPr/>
            </p:nvSpPr>
            <p:spPr>
              <a:xfrm>
                <a:off x="4813453" y="3113564"/>
                <a:ext cx="988398"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X</a:t>
                </a:r>
              </a:p>
            </p:txBody>
          </p:sp>
        </p:grpSp>
        <p:grpSp>
          <p:nvGrpSpPr>
            <p:cNvPr id="13" name="Group 12"/>
            <p:cNvGrpSpPr/>
            <p:nvPr/>
          </p:nvGrpSpPr>
          <p:grpSpPr>
            <a:xfrm>
              <a:off x="10899054" y="4001308"/>
              <a:ext cx="988400" cy="700001"/>
              <a:chOff x="4813452" y="2598229"/>
              <a:chExt cx="988400" cy="700001"/>
            </a:xfrm>
          </p:grpSpPr>
          <p:sp>
            <p:nvSpPr>
              <p:cNvPr id="134"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5" name="TextBox 134"/>
              <p:cNvSpPr txBox="1"/>
              <p:nvPr/>
            </p:nvSpPr>
            <p:spPr>
              <a:xfrm>
                <a:off x="4813452" y="3113564"/>
                <a:ext cx="9884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Y</a:t>
                </a:r>
              </a:p>
            </p:txBody>
          </p:sp>
        </p:grpSp>
        <p:grpSp>
          <p:nvGrpSpPr>
            <p:cNvPr id="14" name="Group 13"/>
            <p:cNvGrpSpPr/>
            <p:nvPr/>
          </p:nvGrpSpPr>
          <p:grpSpPr>
            <a:xfrm>
              <a:off x="10899051" y="4944930"/>
              <a:ext cx="988404" cy="700001"/>
              <a:chOff x="4813450" y="2598229"/>
              <a:chExt cx="988404" cy="700001"/>
            </a:xfrm>
          </p:grpSpPr>
          <p:sp>
            <p:nvSpPr>
              <p:cNvPr id="132"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3" name="TextBox 132"/>
              <p:cNvSpPr txBox="1"/>
              <p:nvPr/>
            </p:nvSpPr>
            <p:spPr>
              <a:xfrm>
                <a:off x="4813450" y="3113564"/>
                <a:ext cx="988404"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Z</a:t>
                </a:r>
              </a:p>
            </p:txBody>
          </p:sp>
        </p:grpSp>
        <p:sp>
          <p:nvSpPr>
            <p:cNvPr id="15" name="Freeform 10"/>
            <p:cNvSpPr>
              <a:spLocks noEditPoints="1"/>
            </p:cNvSpPr>
            <p:nvPr/>
          </p:nvSpPr>
          <p:spPr bwMode="black">
            <a:xfrm>
              <a:off x="7975515" y="3051389"/>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6" name="Freeform 10"/>
            <p:cNvSpPr>
              <a:spLocks noEditPoints="1"/>
            </p:cNvSpPr>
            <p:nvPr/>
          </p:nvSpPr>
          <p:spPr bwMode="black">
            <a:xfrm>
              <a:off x="7975515" y="3689938"/>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7" name="Freeform 10"/>
            <p:cNvSpPr>
              <a:spLocks noEditPoints="1"/>
            </p:cNvSpPr>
            <p:nvPr/>
          </p:nvSpPr>
          <p:spPr bwMode="black">
            <a:xfrm>
              <a:off x="7975515" y="4328487"/>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8" name="TextBox 17"/>
            <p:cNvSpPr txBox="1"/>
            <p:nvPr/>
          </p:nvSpPr>
          <p:spPr>
            <a:xfrm>
              <a:off x="7878195" y="4879263"/>
              <a:ext cx="717456" cy="553998"/>
            </a:xfrm>
            <a:prstGeom prst="rect">
              <a:avLst/>
            </a:prstGeom>
            <a:noFill/>
          </p:spPr>
          <p:txBody>
            <a:bodyPr wrap="square" lIns="0" tIns="0" rIns="0" bIns="0" rtlCol="0" anchor="ctr">
              <a:spAutoFit/>
            </a:bodyPr>
            <a:lstStyle/>
            <a:p>
              <a:pPr algn="ctr"/>
              <a:r>
                <a:rPr lang="en-US" sz="1200" dirty="0" smtClean="0">
                  <a:gradFill>
                    <a:gsLst>
                      <a:gs pos="2917">
                        <a:srgbClr val="404040"/>
                      </a:gs>
                      <a:gs pos="30000">
                        <a:srgbClr val="404040"/>
                      </a:gs>
                    </a:gsLst>
                    <a:lin ang="5400000" scaled="0"/>
                  </a:gradFill>
                </a:rPr>
                <a:t>Presence</a:t>
              </a:r>
            </a:p>
            <a:p>
              <a:pPr algn="ctr"/>
              <a:r>
                <a:rPr lang="en-US" sz="1200" dirty="0" smtClean="0">
                  <a:gradFill>
                    <a:gsLst>
                      <a:gs pos="2917">
                        <a:srgbClr val="404040"/>
                      </a:gs>
                      <a:gs pos="30000">
                        <a:srgbClr val="404040"/>
                      </a:gs>
                    </a:gsLst>
                    <a:lin ang="5400000" scaled="0"/>
                  </a:gradFill>
                </a:rPr>
                <a:t>(Router)</a:t>
              </a:r>
            </a:p>
            <a:p>
              <a:pPr algn="ctr"/>
              <a:r>
                <a:rPr lang="en-US" sz="1200" dirty="0" smtClean="0">
                  <a:gradFill>
                    <a:gsLst>
                      <a:gs pos="2917">
                        <a:srgbClr val="404040"/>
                      </a:gs>
                      <a:gs pos="30000">
                        <a:srgbClr val="404040"/>
                      </a:gs>
                    </a:gsLst>
                    <a:lin ang="5400000" scaled="0"/>
                  </a:gradFill>
                </a:rPr>
                <a:t>Grains</a:t>
              </a:r>
            </a:p>
          </p:txBody>
        </p:sp>
        <p:grpSp>
          <p:nvGrpSpPr>
            <p:cNvPr id="19" name="Group 76"/>
            <p:cNvGrpSpPr/>
            <p:nvPr/>
          </p:nvGrpSpPr>
          <p:grpSpPr bwMode="black">
            <a:xfrm>
              <a:off x="6926709" y="3056852"/>
              <a:ext cx="663113" cy="511890"/>
              <a:chOff x="7010405" y="2133600"/>
              <a:chExt cx="1379538" cy="1065212"/>
            </a:xfrm>
            <a:solidFill>
              <a:schemeClr val="tx1"/>
            </a:solidFill>
          </p:grpSpPr>
          <p:sp>
            <p:nvSpPr>
              <p:cNvPr id="85"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6"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7"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8"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9"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0"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1"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2"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3"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4"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5"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6"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7"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8"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9"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0"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1"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2"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3"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4"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5"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6"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7"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8"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9"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0"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1"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2"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3"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4"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5"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6"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7"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8"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9"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0"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1"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2"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3"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4"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5"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6"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7"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8"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9"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0"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1"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0" name="Right Arrow 19"/>
            <p:cNvSpPr/>
            <p:nvPr/>
          </p:nvSpPr>
          <p:spPr bwMode="auto">
            <a:xfrm>
              <a:off x="7668288" y="3177129"/>
              <a:ext cx="287290" cy="271337"/>
            </a:xfrm>
            <a:prstGeom prst="rightArrow">
              <a:avLst/>
            </a:prstGeom>
            <a:solidFill>
              <a:schemeClr val="tx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5925416" y="3138525"/>
              <a:ext cx="397545" cy="736770"/>
              <a:chOff x="5963645" y="3138525"/>
              <a:chExt cx="397545" cy="736770"/>
            </a:xfrm>
          </p:grpSpPr>
          <p:pic>
            <p:nvPicPr>
              <p:cNvPr id="83" name="Picture 42" descr="C:\Users\sakuu\Documents\Ballmer WPC\PNGS\xboxpearl.pn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black">
              <a:xfrm>
                <a:off x="6004003" y="3138525"/>
                <a:ext cx="316830" cy="317756"/>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5963645" y="3505963"/>
                <a:ext cx="397545"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Game</a:t>
                </a:r>
              </a:p>
              <a:p>
                <a:pPr algn="ctr"/>
                <a:r>
                  <a:rPr lang="en-US" sz="1200" dirty="0" smtClean="0">
                    <a:gradFill>
                      <a:gsLst>
                        <a:gs pos="2917">
                          <a:srgbClr val="404040"/>
                        </a:gs>
                        <a:gs pos="30000">
                          <a:srgbClr val="404040"/>
                        </a:gs>
                      </a:gsLst>
                      <a:lin ang="5400000" scaled="0"/>
                    </a:gradFill>
                  </a:rPr>
                  <a:t>Client</a:t>
                </a:r>
              </a:p>
            </p:txBody>
          </p:sp>
        </p:grpSp>
        <p:sp>
          <p:nvSpPr>
            <p:cNvPr id="22" name="Bent-Up Arrow 21"/>
            <p:cNvSpPr/>
            <p:nvPr/>
          </p:nvSpPr>
          <p:spPr bwMode="auto">
            <a:xfrm rot="5400000" flipH="1" flipV="1">
              <a:off x="8161798" y="1656213"/>
              <a:ext cx="847191" cy="1849296"/>
            </a:xfrm>
            <a:prstGeom prst="bentUpArrow">
              <a:avLst>
                <a:gd name="adj1" fmla="val 17950"/>
                <a:gd name="adj2" fmla="val 17197"/>
                <a:gd name="adj3" fmla="val 23121"/>
              </a:avLst>
            </a:prstGeom>
            <a:solidFill>
              <a:schemeClr val="bg2">
                <a:lumMod val="5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76"/>
            <p:cNvGrpSpPr/>
            <p:nvPr/>
          </p:nvGrpSpPr>
          <p:grpSpPr bwMode="black">
            <a:xfrm>
              <a:off x="6926709" y="1951776"/>
              <a:ext cx="663113" cy="511890"/>
              <a:chOff x="7010405" y="2133600"/>
              <a:chExt cx="1379538" cy="1065212"/>
            </a:xfrm>
            <a:solidFill>
              <a:schemeClr val="tx1"/>
            </a:solidFill>
          </p:grpSpPr>
          <p:sp>
            <p:nvSpPr>
              <p:cNvPr id="36"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7"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8"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9"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0"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1"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2"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3"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4"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5"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6"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7"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8"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9"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0"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1"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2"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3"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4"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5"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6"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7"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8"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9"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0"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1"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2"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3"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4"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5"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6"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7"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8"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9"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0"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1"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2"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3"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4"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5"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6"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7"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8"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9"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0"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1"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2"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4" name="Left-Right Arrow 23"/>
            <p:cNvSpPr/>
            <p:nvPr/>
          </p:nvSpPr>
          <p:spPr bwMode="auto">
            <a:xfrm flipH="1">
              <a:off x="6340683" y="2056172"/>
              <a:ext cx="474700" cy="271337"/>
            </a:xfrm>
            <a:prstGeom prst="lef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Bent-Up Arrow 24"/>
            <p:cNvSpPr/>
            <p:nvPr/>
          </p:nvSpPr>
          <p:spPr bwMode="auto">
            <a:xfrm flipV="1">
              <a:off x="7663795" y="1940780"/>
              <a:ext cx="3885401" cy="1094136"/>
            </a:xfrm>
            <a:prstGeom prst="bentUpArrow">
              <a:avLst>
                <a:gd name="adj1" fmla="val 13301"/>
                <a:gd name="adj2" fmla="val 13723"/>
                <a:gd name="adj3" fmla="val 17743"/>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5889340" y="1985343"/>
              <a:ext cx="471283" cy="869146"/>
              <a:chOff x="5927569" y="1985343"/>
              <a:chExt cx="471283" cy="869146"/>
            </a:xfrm>
          </p:grpSpPr>
          <p:sp>
            <p:nvSpPr>
              <p:cNvPr id="34" name="Rounded Rectangle 6"/>
              <p:cNvSpPr/>
              <p:nvPr/>
            </p:nvSpPr>
            <p:spPr bwMode="black">
              <a:xfrm>
                <a:off x="6060509" y="1985343"/>
                <a:ext cx="205403" cy="39704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404040">
                      <a:lumMod val="50000"/>
                    </a:srgbClr>
                  </a:solidFill>
                  <a:latin typeface="Segoe Light" pitchFamily="34" charset="0"/>
                </a:endParaRPr>
              </a:p>
            </p:txBody>
          </p:sp>
          <p:sp>
            <p:nvSpPr>
              <p:cNvPr id="35" name="TextBox 34"/>
              <p:cNvSpPr txBox="1"/>
              <p:nvPr/>
            </p:nvSpPr>
            <p:spPr>
              <a:xfrm>
                <a:off x="5927569" y="2485157"/>
                <a:ext cx="471283"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Mobile</a:t>
                </a:r>
              </a:p>
              <a:p>
                <a:pPr algn="ctr"/>
                <a:r>
                  <a:rPr lang="en-US" sz="1200" dirty="0" smtClean="0">
                    <a:gradFill>
                      <a:gsLst>
                        <a:gs pos="2917">
                          <a:srgbClr val="404040"/>
                        </a:gs>
                        <a:gs pos="30000">
                          <a:srgbClr val="404040"/>
                        </a:gs>
                      </a:gsLst>
                      <a:lin ang="5400000" scaled="0"/>
                    </a:gradFill>
                  </a:rPr>
                  <a:t>Client</a:t>
                </a:r>
              </a:p>
            </p:txBody>
          </p:sp>
        </p:grpSp>
        <p:grpSp>
          <p:nvGrpSpPr>
            <p:cNvPr id="27" name="Group 26"/>
            <p:cNvGrpSpPr/>
            <p:nvPr/>
          </p:nvGrpSpPr>
          <p:grpSpPr>
            <a:xfrm>
              <a:off x="9903618" y="3176848"/>
              <a:ext cx="1196978" cy="2172903"/>
              <a:chOff x="9903618" y="3176848"/>
              <a:chExt cx="1196978" cy="2172903"/>
            </a:xfrm>
          </p:grpSpPr>
          <p:sp>
            <p:nvSpPr>
              <p:cNvPr id="31" name="Right Arrow 30"/>
              <p:cNvSpPr/>
              <p:nvPr/>
            </p:nvSpPr>
            <p:spPr bwMode="auto">
              <a:xfrm>
                <a:off x="9903618" y="3176848"/>
                <a:ext cx="1196978"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ight Arrow 31"/>
              <p:cNvSpPr/>
              <p:nvPr/>
            </p:nvSpPr>
            <p:spPr bwMode="auto">
              <a:xfrm>
                <a:off x="10663300" y="4120470"/>
                <a:ext cx="437296"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Bent-Up Arrow 32"/>
              <p:cNvSpPr/>
              <p:nvPr/>
            </p:nvSpPr>
            <p:spPr bwMode="auto">
              <a:xfrm rot="5400000">
                <a:off x="9832483" y="4081639"/>
                <a:ext cx="2035365" cy="500860"/>
              </a:xfrm>
              <a:prstGeom prst="bentUpArrow">
                <a:avLst>
                  <a:gd name="adj1" fmla="val 25569"/>
                  <a:gd name="adj2" fmla="val 26766"/>
                  <a:gd name="adj3" fmla="val 25922"/>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8" name="Right Arrow 27"/>
            <p:cNvSpPr/>
            <p:nvPr/>
          </p:nvSpPr>
          <p:spPr bwMode="auto">
            <a:xfrm>
              <a:off x="8542179" y="3177129"/>
              <a:ext cx="737210" cy="271337"/>
            </a:xfrm>
            <a:prstGeom prst="rightArrow">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ight Arrow 28"/>
            <p:cNvSpPr/>
            <p:nvPr/>
          </p:nvSpPr>
          <p:spPr bwMode="auto">
            <a:xfrm>
              <a:off x="6383610" y="3177129"/>
              <a:ext cx="47470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Down Arrow 29"/>
            <p:cNvSpPr/>
            <p:nvPr/>
          </p:nvSpPr>
          <p:spPr bwMode="auto">
            <a:xfrm>
              <a:off x="9564218" y="1977714"/>
              <a:ext cx="308345" cy="1026743"/>
            </a:xfrm>
            <a:prstGeom prst="down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8745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Heartbeat</a:t>
            </a:r>
            <a:endParaRPr lang="en-US" dirty="0"/>
          </a:p>
        </p:txBody>
      </p:sp>
      <p:sp>
        <p:nvSpPr>
          <p:cNvPr id="5" name="TextBox 4"/>
          <p:cNvSpPr txBox="1"/>
          <p:nvPr/>
        </p:nvSpPr>
        <p:spPr>
          <a:xfrm>
            <a:off x="457580" y="2308555"/>
            <a:ext cx="8448467" cy="3373231"/>
          </a:xfrm>
          <a:prstGeom prst="rect">
            <a:avLst/>
          </a:prstGeom>
          <a:solidFill>
            <a:schemeClr val="bg1"/>
          </a:solidFill>
          <a:ln>
            <a:noFill/>
          </a:ln>
          <a:effectLst/>
        </p:spPr>
        <p:txBody>
          <a:bodyPr wrap="none" lIns="182880" tIns="146304" rIns="182880" bIns="146304" rtlCol="0">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PresenceGrain</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GrainBase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IPresenceGrain</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Heartbeat(</a:t>
            </a:r>
            <a:r>
              <a:rPr lang="en-US" sz="1600" dirty="0">
                <a:solidFill>
                  <a:srgbClr val="0000FF"/>
                </a:solidFill>
                <a:highlight>
                  <a:srgbClr val="FFFFFF"/>
                </a:highlight>
                <a:latin typeface="Consolas" panose="020B0609020204030204" pitchFamily="49" charset="0"/>
              </a:rPr>
              <a:t>byte</a:t>
            </a:r>
            <a:r>
              <a:rPr lang="en-US" sz="1600" dirty="0">
                <a:solidFill>
                  <a:srgbClr val="000000"/>
                </a:solidFill>
                <a:highlight>
                  <a:srgbClr val="FFFFFF"/>
                </a:highlight>
                <a:latin typeface="Consolas" panose="020B0609020204030204" pitchFamily="49" charset="0"/>
              </a:rPr>
              <a:t>[] data)</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HeartbeatData</a:t>
            </a:r>
            <a:r>
              <a:rPr lang="en-US" sz="1600" dirty="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heartbeatData</a:t>
            </a:r>
            <a:endParaRPr lang="en-US" sz="1600" dirty="0" smtClean="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 </a:t>
            </a:r>
            <a:r>
              <a:rPr lang="en-US" sz="1600" dirty="0" err="1" smtClean="0">
                <a:solidFill>
                  <a:srgbClr val="2B91AF"/>
                </a:solidFill>
                <a:highlight>
                  <a:srgbClr val="FFFFFF"/>
                </a:highlight>
                <a:latin typeface="Consolas" panose="020B0609020204030204" pitchFamily="49" charset="0"/>
              </a:rPr>
              <a:t>Heartbeat</a:t>
            </a:r>
            <a:r>
              <a:rPr lang="en-US" sz="1600" dirty="0" err="1" smtClean="0">
                <a:solidFill>
                  <a:srgbClr val="000000"/>
                </a:solidFill>
                <a:highlight>
                  <a:srgbClr val="FFFFFF"/>
                </a:highlight>
                <a:latin typeface="Consolas" panose="020B0609020204030204" pitchFamily="49" charset="0"/>
              </a:rPr>
              <a:t>.Decrypt</a:t>
            </a:r>
            <a:r>
              <a:rPr lang="en-US" sz="1600" dirty="0" smtClean="0">
                <a:solidFill>
                  <a:srgbClr val="000000"/>
                </a:solidFill>
                <a:highlight>
                  <a:srgbClr val="FFFFFF"/>
                </a:highlight>
                <a:latin typeface="Consolas" panose="020B0609020204030204" pitchFamily="49" charset="0"/>
              </a:rPr>
              <a:t>(data);</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IGameGrain</a:t>
            </a:r>
            <a:r>
              <a:rPr lang="en-US" sz="1600" dirty="0">
                <a:solidFill>
                  <a:srgbClr val="000000"/>
                </a:solidFill>
                <a:highlight>
                  <a:srgbClr val="FFFFFF"/>
                </a:highlight>
                <a:latin typeface="Consolas" panose="020B0609020204030204" pitchFamily="49" charset="0"/>
              </a:rPr>
              <a:t> game = </a:t>
            </a:r>
            <a:r>
              <a:rPr lang="en-US" sz="1600" dirty="0" err="1">
                <a:solidFill>
                  <a:srgbClr val="2B91AF"/>
                </a:solidFill>
                <a:highlight>
                  <a:srgbClr val="FFFFFF"/>
                </a:highlight>
                <a:latin typeface="Consolas" panose="020B0609020204030204" pitchFamily="49" charset="0"/>
              </a:rPr>
              <a:t>GameGrainFactory</a:t>
            </a:r>
            <a:r>
              <a:rPr lang="en-US" sz="1600" dirty="0" err="1">
                <a:solidFill>
                  <a:srgbClr val="000000"/>
                </a:solidFill>
                <a:highlight>
                  <a:srgbClr val="FFFFFF"/>
                </a:highlight>
                <a:latin typeface="Consolas" panose="020B0609020204030204" pitchFamily="49" charset="0"/>
              </a:rPr>
              <a:t>.GetGrain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heartbeatData.Game</a:t>
            </a:r>
            <a:r>
              <a:rPr lang="en-US" sz="1600" dirty="0">
                <a:solidFill>
                  <a:srgbClr val="000000"/>
                </a:solidFill>
                <a:highlight>
                  <a:srgbClr val="FFFFFF"/>
                </a:highlight>
                <a:latin typeface="Consolas" panose="020B0609020204030204" pitchFamily="49" charset="0"/>
              </a:rPr>
              <a:t>);</a:t>
            </a:r>
          </a:p>
          <a:p>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game.UpdateGameStatus</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heartbeatData.Status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145" name="Rectangle 144"/>
          <p:cNvSpPr/>
          <p:nvPr/>
        </p:nvSpPr>
        <p:spPr bwMode="auto">
          <a:xfrm>
            <a:off x="457580" y="-435095"/>
            <a:ext cx="377071" cy="388699"/>
          </a:xfrm>
          <a:prstGeom prst="rect">
            <a:avLst/>
          </a:prstGeom>
          <a:solidFill>
            <a:srgbClr val="00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914775" y="-432390"/>
            <a:ext cx="377071" cy="388699"/>
          </a:xfrm>
          <a:prstGeom prst="rect">
            <a:avLst/>
          </a:prstGeom>
          <a:solidFill>
            <a:srgbClr val="2B91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1371970" y="-432390"/>
            <a:ext cx="377071" cy="3886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p:cNvPicPr>
            <a:picLocks noChangeAspect="1"/>
          </p:cNvPicPr>
          <p:nvPr/>
        </p:nvPicPr>
        <p:blipFill rotWithShape="1">
          <a:blip r:embed="rId3"/>
          <a:srcRect l="43850" t="1503" r="3531" b="59098"/>
          <a:stretch/>
        </p:blipFill>
        <p:spPr>
          <a:xfrm>
            <a:off x="7018969" y="1302726"/>
            <a:ext cx="4805836" cy="1922334"/>
          </a:xfrm>
          <a:prstGeom prst="rect">
            <a:avLst/>
          </a:prstGeom>
          <a:ln>
            <a:noFill/>
          </a:ln>
          <a:effectLst>
            <a:outerShdw blurRad="292100" dist="139700" dir="2700000" algn="tl" rotWithShape="0">
              <a:srgbClr val="333333">
                <a:alpha val="65000"/>
              </a:srgbClr>
            </a:outerShdw>
          </a:effectLst>
        </p:spPr>
      </p:pic>
      <p:pic>
        <p:nvPicPr>
          <p:cNvPr id="63" name="Picture 62"/>
          <p:cNvPicPr>
            <a:picLocks noChangeAspect="1"/>
          </p:cNvPicPr>
          <p:nvPr/>
        </p:nvPicPr>
        <p:blipFill rotWithShape="1">
          <a:blip r:embed="rId3"/>
          <a:srcRect l="1048" t="28455" r="57734" b="40354"/>
          <a:stretch/>
        </p:blipFill>
        <p:spPr>
          <a:xfrm>
            <a:off x="7522638" y="4813115"/>
            <a:ext cx="4297633" cy="1737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46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Game session grain</a:t>
            </a:r>
            <a:endParaRPr lang="en-US" dirty="0"/>
          </a:p>
        </p:txBody>
      </p:sp>
      <p:sp>
        <p:nvSpPr>
          <p:cNvPr id="10" name="Rectangle 9"/>
          <p:cNvSpPr/>
          <p:nvPr/>
        </p:nvSpPr>
        <p:spPr>
          <a:xfrm>
            <a:off x="640458" y="1279866"/>
            <a:ext cx="10149729" cy="5262979"/>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GameGrain</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GrainBase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IGameGrain</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GameStatus</a:t>
            </a:r>
            <a:r>
              <a:rPr lang="en-US" sz="1600" dirty="0">
                <a:solidFill>
                  <a:srgbClr val="000000"/>
                </a:solidFill>
                <a:highlight>
                  <a:srgbClr val="FFFFFF"/>
                </a:highlight>
                <a:latin typeface="Consolas" panose="020B0609020204030204" pitchFamily="49" charset="0"/>
              </a:rPr>
              <a:t> status;</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ObserverSubscriptionManager</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IGameObserver</a:t>
            </a:r>
            <a:r>
              <a:rPr lang="en-US" sz="1600" dirty="0">
                <a:solidFill>
                  <a:srgbClr val="000000"/>
                </a:solidFill>
                <a:highlight>
                  <a:srgbClr val="FFFFFF"/>
                </a:highlight>
                <a:latin typeface="Consolas" panose="020B0609020204030204" pitchFamily="49" charset="0"/>
              </a:rPr>
              <a:t>&gt; subscribers;</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private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HashSet</a:t>
            </a:r>
            <a:r>
              <a:rPr lang="en-US" sz="1600" dirty="0">
                <a:solidFill>
                  <a:srgbClr val="000000"/>
                </a:solidFill>
                <a:highlight>
                  <a:srgbClr val="FFFFFF"/>
                </a:highlight>
                <a:latin typeface="Consolas" panose="020B0609020204030204" pitchFamily="49" charset="0"/>
              </a:rPr>
              <a:t>&lt;</a:t>
            </a:r>
            <a:r>
              <a:rPr lang="en-US" sz="1600" dirty="0" err="1">
                <a:solidFill>
                  <a:srgbClr val="2B91AF"/>
                </a:solidFill>
                <a:highlight>
                  <a:srgbClr val="FFFFFF"/>
                </a:highlight>
                <a:latin typeface="Consolas" panose="020B0609020204030204" pitchFamily="49" charset="0"/>
              </a:rPr>
              <a:t>Guid</a:t>
            </a:r>
            <a:r>
              <a:rPr lang="en-US" sz="1600" dirty="0">
                <a:solidFill>
                  <a:srgbClr val="000000"/>
                </a:solidFill>
                <a:highlight>
                  <a:srgbClr val="FFFFFF"/>
                </a:highlight>
                <a:latin typeface="Consolas" panose="020B0609020204030204" pitchFamily="49" charset="0"/>
              </a:rPr>
              <a:t>&gt; players;</a:t>
            </a:r>
          </a:p>
          <a:p>
            <a:endParaRPr lang="en-US" sz="1600" dirty="0" smtClean="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ActivateAsync</a:t>
            </a:r>
            <a:r>
              <a:rPr lang="en-US" sz="1600" dirty="0" smtClean="0">
                <a:solidFill>
                  <a:srgbClr val="000000"/>
                </a:solidFill>
                <a:highlight>
                  <a:srgbClr val="FFFFFF"/>
                </a:highlight>
                <a:latin typeface="Consolas" panose="020B0609020204030204" pitchFamily="49" charset="0"/>
              </a:rPr>
              <a:t>() { … }</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override</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DeactivateAsync</a:t>
            </a:r>
            <a:r>
              <a:rPr lang="en-US" sz="1600" dirty="0">
                <a:solidFill>
                  <a:srgbClr val="000000"/>
                </a:solidFill>
                <a:highlight>
                  <a:srgbClr val="FFFFFF"/>
                </a:highlight>
                <a:latin typeface="Consolas" panose="020B0609020204030204" pitchFamily="49" charset="0"/>
              </a:rPr>
              <a:t>() { … </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endParaRPr lang="en-US" sz="1600" dirty="0" smtClean="0">
              <a:solidFill>
                <a:srgbClr val="000000"/>
              </a:solidFill>
              <a:highlight>
                <a:srgbClr val="FFFFFF"/>
              </a:highlight>
              <a:latin typeface="Consolas" panose="020B0609020204030204" pitchFamily="49" charset="0"/>
            </a:endParaRPr>
          </a:p>
          <a:p>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public</a:t>
            </a:r>
            <a:r>
              <a:rPr lang="en-US" sz="1600" dirty="0" smtClean="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SubscribeForGameUpdates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IGameObserver</a:t>
            </a:r>
            <a:r>
              <a:rPr lang="en-US" sz="1600" dirty="0">
                <a:solidFill>
                  <a:srgbClr val="000000"/>
                </a:solidFill>
                <a:highlight>
                  <a:srgbClr val="FFFFFF"/>
                </a:highlight>
                <a:latin typeface="Consolas" panose="020B0609020204030204" pitchFamily="49" charset="0"/>
              </a:rPr>
              <a:t> subscriber)</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subscribers.Subscribe</a:t>
            </a:r>
            <a:r>
              <a:rPr lang="en-US" sz="1600" dirty="0">
                <a:solidFill>
                  <a:srgbClr val="000000"/>
                </a:solidFill>
                <a:highlight>
                  <a:srgbClr val="FFFFFF"/>
                </a:highlight>
                <a:latin typeface="Consolas" panose="020B0609020204030204" pitchFamily="49" charset="0"/>
              </a:rPr>
              <a:t>(subscriber);</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return</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TaskDone</a:t>
            </a:r>
            <a:r>
              <a:rPr lang="en-US" sz="1600" dirty="0" err="1">
                <a:solidFill>
                  <a:srgbClr val="000000"/>
                </a:solidFill>
                <a:highlight>
                  <a:srgbClr val="FFFFFF"/>
                </a:highlight>
                <a:latin typeface="Consolas" panose="020B0609020204030204" pitchFamily="49" charset="0"/>
              </a:rPr>
              <a:t>.Done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endParaRPr lang="en-US" sz="1600" dirty="0" smtClean="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endParaRPr lang="en-US" sz="1600" dirty="0" smtClean="0">
              <a:solidFill>
                <a:srgbClr val="000000"/>
              </a:solidFill>
              <a:highlight>
                <a:srgbClr val="FFFFFF"/>
              </a:highlight>
              <a:latin typeface="Consolas" panose="020B0609020204030204" pitchFamily="49" charset="0"/>
            </a:endParaRPr>
          </a:p>
          <a:p>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11" name="Double Wave 10"/>
          <p:cNvSpPr/>
          <p:nvPr/>
        </p:nvSpPr>
        <p:spPr bwMode="auto">
          <a:xfrm>
            <a:off x="-548634" y="5501372"/>
            <a:ext cx="13259040" cy="464743"/>
          </a:xfrm>
          <a:prstGeom prst="doubleWave">
            <a:avLst/>
          </a:prstGeom>
          <a:solidFill>
            <a:schemeClr val="bg1">
              <a:lumMod val="95000"/>
            </a:scheme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293458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game status</a:t>
            </a:r>
            <a:endParaRPr lang="en-US" dirty="0"/>
          </a:p>
        </p:txBody>
      </p:sp>
      <p:grpSp>
        <p:nvGrpSpPr>
          <p:cNvPr id="5" name="Group 4"/>
          <p:cNvGrpSpPr/>
          <p:nvPr/>
        </p:nvGrpSpPr>
        <p:grpSpPr>
          <a:xfrm>
            <a:off x="2787984" y="1374835"/>
            <a:ext cx="6274863" cy="5212023"/>
            <a:chOff x="5889340" y="1119848"/>
            <a:chExt cx="6274863" cy="5212023"/>
          </a:xfrm>
        </p:grpSpPr>
        <p:sp>
          <p:nvSpPr>
            <p:cNvPr id="6" name="Rectangle 5"/>
            <p:cNvSpPr/>
            <p:nvPr/>
          </p:nvSpPr>
          <p:spPr bwMode="auto">
            <a:xfrm>
              <a:off x="7229647" y="1119848"/>
              <a:ext cx="4934556" cy="5212023"/>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858310" y="2980484"/>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858310" y="1872094"/>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8821668" y="3063419"/>
              <a:ext cx="1539672" cy="715741"/>
              <a:chOff x="2067911" y="2308555"/>
              <a:chExt cx="1539672" cy="715741"/>
            </a:xfrm>
          </p:grpSpPr>
          <p:sp>
            <p:nvSpPr>
              <p:cNvPr id="142"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43" name="TextBox 142"/>
              <p:cNvSpPr txBox="1"/>
              <p:nvPr/>
            </p:nvSpPr>
            <p:spPr>
              <a:xfrm>
                <a:off x="2067911" y="2839630"/>
                <a:ext cx="1539672"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A</a:t>
                </a:r>
                <a:endParaRPr lang="en-US" dirty="0">
                  <a:gradFill>
                    <a:gsLst>
                      <a:gs pos="2917">
                        <a:srgbClr val="404040"/>
                      </a:gs>
                      <a:gs pos="30000">
                        <a:srgbClr val="404040"/>
                      </a:gs>
                    </a:gsLst>
                    <a:lin ang="5400000" scaled="0"/>
                  </a:gradFill>
                </a:endParaRPr>
              </a:p>
            </p:txBody>
          </p:sp>
        </p:grpSp>
        <p:grpSp>
          <p:nvGrpSpPr>
            <p:cNvPr id="10" name="Group 9"/>
            <p:cNvGrpSpPr/>
            <p:nvPr/>
          </p:nvGrpSpPr>
          <p:grpSpPr>
            <a:xfrm>
              <a:off x="8821669" y="3980847"/>
              <a:ext cx="1539670" cy="715741"/>
              <a:chOff x="2067912" y="2308555"/>
              <a:chExt cx="1539670" cy="715741"/>
            </a:xfrm>
          </p:grpSpPr>
          <p:sp>
            <p:nvSpPr>
              <p:cNvPr id="140"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41" name="TextBox 140"/>
              <p:cNvSpPr txBox="1"/>
              <p:nvPr/>
            </p:nvSpPr>
            <p:spPr>
              <a:xfrm>
                <a:off x="2067912" y="2839630"/>
                <a:ext cx="153967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B</a:t>
                </a:r>
                <a:endParaRPr lang="en-US" dirty="0">
                  <a:gradFill>
                    <a:gsLst>
                      <a:gs pos="2917">
                        <a:srgbClr val="404040"/>
                      </a:gs>
                      <a:gs pos="30000">
                        <a:srgbClr val="404040"/>
                      </a:gs>
                    </a:gsLst>
                    <a:lin ang="5400000" scaled="0"/>
                  </a:gradFill>
                </a:endParaRPr>
              </a:p>
            </p:txBody>
          </p:sp>
        </p:grpSp>
        <p:grpSp>
          <p:nvGrpSpPr>
            <p:cNvPr id="11" name="Group 10"/>
            <p:cNvGrpSpPr/>
            <p:nvPr/>
          </p:nvGrpSpPr>
          <p:grpSpPr>
            <a:xfrm>
              <a:off x="8821668" y="4976057"/>
              <a:ext cx="1539672" cy="715741"/>
              <a:chOff x="2067911" y="2308555"/>
              <a:chExt cx="1539672" cy="715741"/>
            </a:xfrm>
          </p:grpSpPr>
          <p:sp>
            <p:nvSpPr>
              <p:cNvPr id="138"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9" name="TextBox 138"/>
              <p:cNvSpPr txBox="1"/>
              <p:nvPr/>
            </p:nvSpPr>
            <p:spPr>
              <a:xfrm>
                <a:off x="2067911" y="2839630"/>
                <a:ext cx="1539672"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C</a:t>
                </a:r>
                <a:endParaRPr lang="en-US" dirty="0">
                  <a:gradFill>
                    <a:gsLst>
                      <a:gs pos="2917">
                        <a:srgbClr val="404040"/>
                      </a:gs>
                      <a:gs pos="30000">
                        <a:srgbClr val="404040"/>
                      </a:gs>
                    </a:gsLst>
                    <a:lin ang="5400000" scaled="0"/>
                  </a:gradFill>
                </a:endParaRPr>
              </a:p>
            </p:txBody>
          </p:sp>
        </p:grpSp>
        <p:grpSp>
          <p:nvGrpSpPr>
            <p:cNvPr id="12" name="Group 11"/>
            <p:cNvGrpSpPr/>
            <p:nvPr/>
          </p:nvGrpSpPr>
          <p:grpSpPr>
            <a:xfrm>
              <a:off x="10899056" y="3057756"/>
              <a:ext cx="988398" cy="700001"/>
              <a:chOff x="4813453" y="2598229"/>
              <a:chExt cx="988398" cy="700001"/>
            </a:xfrm>
          </p:grpSpPr>
          <p:sp>
            <p:nvSpPr>
              <p:cNvPr id="136"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7" name="TextBox 136"/>
              <p:cNvSpPr txBox="1"/>
              <p:nvPr/>
            </p:nvSpPr>
            <p:spPr>
              <a:xfrm>
                <a:off x="4813453" y="3113564"/>
                <a:ext cx="988398"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X</a:t>
                </a:r>
              </a:p>
            </p:txBody>
          </p:sp>
        </p:grpSp>
        <p:grpSp>
          <p:nvGrpSpPr>
            <p:cNvPr id="13" name="Group 12"/>
            <p:cNvGrpSpPr/>
            <p:nvPr/>
          </p:nvGrpSpPr>
          <p:grpSpPr>
            <a:xfrm>
              <a:off x="10899054" y="4001308"/>
              <a:ext cx="988400" cy="700001"/>
              <a:chOff x="4813452" y="2598229"/>
              <a:chExt cx="988400" cy="700001"/>
            </a:xfrm>
          </p:grpSpPr>
          <p:sp>
            <p:nvSpPr>
              <p:cNvPr id="134"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5" name="TextBox 134"/>
              <p:cNvSpPr txBox="1"/>
              <p:nvPr/>
            </p:nvSpPr>
            <p:spPr>
              <a:xfrm>
                <a:off x="4813452" y="3113564"/>
                <a:ext cx="9884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Y</a:t>
                </a:r>
              </a:p>
            </p:txBody>
          </p:sp>
        </p:grpSp>
        <p:grpSp>
          <p:nvGrpSpPr>
            <p:cNvPr id="14" name="Group 13"/>
            <p:cNvGrpSpPr/>
            <p:nvPr/>
          </p:nvGrpSpPr>
          <p:grpSpPr>
            <a:xfrm>
              <a:off x="10899051" y="4944930"/>
              <a:ext cx="988404" cy="700001"/>
              <a:chOff x="4813450" y="2598229"/>
              <a:chExt cx="988404" cy="700001"/>
            </a:xfrm>
          </p:grpSpPr>
          <p:sp>
            <p:nvSpPr>
              <p:cNvPr id="132"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3" name="TextBox 132"/>
              <p:cNvSpPr txBox="1"/>
              <p:nvPr/>
            </p:nvSpPr>
            <p:spPr>
              <a:xfrm>
                <a:off x="4813450" y="3113564"/>
                <a:ext cx="988404"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Z</a:t>
                </a:r>
              </a:p>
            </p:txBody>
          </p:sp>
        </p:grpSp>
        <p:sp>
          <p:nvSpPr>
            <p:cNvPr id="15" name="Freeform 10"/>
            <p:cNvSpPr>
              <a:spLocks noEditPoints="1"/>
            </p:cNvSpPr>
            <p:nvPr/>
          </p:nvSpPr>
          <p:spPr bwMode="black">
            <a:xfrm>
              <a:off x="7975515" y="3051389"/>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6" name="Freeform 10"/>
            <p:cNvSpPr>
              <a:spLocks noEditPoints="1"/>
            </p:cNvSpPr>
            <p:nvPr/>
          </p:nvSpPr>
          <p:spPr bwMode="black">
            <a:xfrm>
              <a:off x="7975515" y="3689938"/>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7" name="Freeform 10"/>
            <p:cNvSpPr>
              <a:spLocks noEditPoints="1"/>
            </p:cNvSpPr>
            <p:nvPr/>
          </p:nvSpPr>
          <p:spPr bwMode="black">
            <a:xfrm>
              <a:off x="7975515" y="4328487"/>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8" name="TextBox 17"/>
            <p:cNvSpPr txBox="1"/>
            <p:nvPr/>
          </p:nvSpPr>
          <p:spPr>
            <a:xfrm>
              <a:off x="7878195" y="4879263"/>
              <a:ext cx="717456" cy="553998"/>
            </a:xfrm>
            <a:prstGeom prst="rect">
              <a:avLst/>
            </a:prstGeom>
            <a:noFill/>
          </p:spPr>
          <p:txBody>
            <a:bodyPr wrap="square" lIns="0" tIns="0" rIns="0" bIns="0" rtlCol="0" anchor="ctr">
              <a:spAutoFit/>
            </a:bodyPr>
            <a:lstStyle/>
            <a:p>
              <a:pPr algn="ctr"/>
              <a:r>
                <a:rPr lang="en-US" sz="1200" dirty="0" smtClean="0">
                  <a:gradFill>
                    <a:gsLst>
                      <a:gs pos="2917">
                        <a:srgbClr val="404040"/>
                      </a:gs>
                      <a:gs pos="30000">
                        <a:srgbClr val="404040"/>
                      </a:gs>
                    </a:gsLst>
                    <a:lin ang="5400000" scaled="0"/>
                  </a:gradFill>
                </a:rPr>
                <a:t>Presence</a:t>
              </a:r>
            </a:p>
            <a:p>
              <a:pPr algn="ctr"/>
              <a:r>
                <a:rPr lang="en-US" sz="1200" dirty="0" smtClean="0">
                  <a:gradFill>
                    <a:gsLst>
                      <a:gs pos="2917">
                        <a:srgbClr val="404040"/>
                      </a:gs>
                      <a:gs pos="30000">
                        <a:srgbClr val="404040"/>
                      </a:gs>
                    </a:gsLst>
                    <a:lin ang="5400000" scaled="0"/>
                  </a:gradFill>
                </a:rPr>
                <a:t>(Router)</a:t>
              </a:r>
            </a:p>
            <a:p>
              <a:pPr algn="ctr"/>
              <a:r>
                <a:rPr lang="en-US" sz="1200" dirty="0" smtClean="0">
                  <a:gradFill>
                    <a:gsLst>
                      <a:gs pos="2917">
                        <a:srgbClr val="404040"/>
                      </a:gs>
                      <a:gs pos="30000">
                        <a:srgbClr val="404040"/>
                      </a:gs>
                    </a:gsLst>
                    <a:lin ang="5400000" scaled="0"/>
                  </a:gradFill>
                </a:rPr>
                <a:t>Grains</a:t>
              </a:r>
            </a:p>
          </p:txBody>
        </p:sp>
        <p:grpSp>
          <p:nvGrpSpPr>
            <p:cNvPr id="19" name="Group 76"/>
            <p:cNvGrpSpPr/>
            <p:nvPr/>
          </p:nvGrpSpPr>
          <p:grpSpPr bwMode="black">
            <a:xfrm>
              <a:off x="6926709" y="3056852"/>
              <a:ext cx="663113" cy="511890"/>
              <a:chOff x="7010405" y="2133600"/>
              <a:chExt cx="1379538" cy="1065212"/>
            </a:xfrm>
            <a:solidFill>
              <a:schemeClr val="tx1"/>
            </a:solidFill>
          </p:grpSpPr>
          <p:sp>
            <p:nvSpPr>
              <p:cNvPr id="85"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6"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7"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8"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9"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0"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1"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2"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3"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4"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5"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6"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7"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8"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9"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0"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1"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2"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3"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4"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5"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6"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7"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8"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9"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0"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1"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2"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3"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4"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5"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6"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7"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8"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9"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0"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1"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2"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3"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4"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5"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6"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7"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8"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9"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0"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1"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0" name="Right Arrow 19"/>
            <p:cNvSpPr/>
            <p:nvPr/>
          </p:nvSpPr>
          <p:spPr bwMode="auto">
            <a:xfrm>
              <a:off x="7668288" y="3177129"/>
              <a:ext cx="287290" cy="271337"/>
            </a:xfrm>
            <a:prstGeom prst="rightArrow">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5925416" y="3138525"/>
              <a:ext cx="397545" cy="736770"/>
              <a:chOff x="5963645" y="3138525"/>
              <a:chExt cx="397545" cy="736770"/>
            </a:xfrm>
          </p:grpSpPr>
          <p:pic>
            <p:nvPicPr>
              <p:cNvPr id="83" name="Picture 42" descr="C:\Users\sakuu\Documents\Ballmer WPC\PNGS\xboxpearl.pn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black">
              <a:xfrm>
                <a:off x="6004003" y="3138525"/>
                <a:ext cx="316830" cy="317756"/>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5963645" y="3505963"/>
                <a:ext cx="397545"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Game</a:t>
                </a:r>
              </a:p>
              <a:p>
                <a:pPr algn="ctr"/>
                <a:r>
                  <a:rPr lang="en-US" sz="1200" dirty="0" smtClean="0">
                    <a:gradFill>
                      <a:gsLst>
                        <a:gs pos="2917">
                          <a:srgbClr val="404040"/>
                        </a:gs>
                        <a:gs pos="30000">
                          <a:srgbClr val="404040"/>
                        </a:gs>
                      </a:gsLst>
                      <a:lin ang="5400000" scaled="0"/>
                    </a:gradFill>
                  </a:rPr>
                  <a:t>Client</a:t>
                </a:r>
              </a:p>
            </p:txBody>
          </p:sp>
        </p:grpSp>
        <p:sp>
          <p:nvSpPr>
            <p:cNvPr id="22" name="Bent-Up Arrow 21"/>
            <p:cNvSpPr/>
            <p:nvPr/>
          </p:nvSpPr>
          <p:spPr bwMode="auto">
            <a:xfrm rot="5400000" flipH="1" flipV="1">
              <a:off x="8161798" y="1656213"/>
              <a:ext cx="847191" cy="1849296"/>
            </a:xfrm>
            <a:prstGeom prst="bentUpArrow">
              <a:avLst>
                <a:gd name="adj1" fmla="val 17950"/>
                <a:gd name="adj2" fmla="val 17197"/>
                <a:gd name="adj3" fmla="val 23121"/>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76"/>
            <p:cNvGrpSpPr/>
            <p:nvPr/>
          </p:nvGrpSpPr>
          <p:grpSpPr bwMode="black">
            <a:xfrm>
              <a:off x="6926709" y="1951776"/>
              <a:ext cx="663113" cy="511890"/>
              <a:chOff x="7010405" y="2133600"/>
              <a:chExt cx="1379538" cy="1065212"/>
            </a:xfrm>
            <a:solidFill>
              <a:schemeClr val="tx1"/>
            </a:solidFill>
          </p:grpSpPr>
          <p:sp>
            <p:nvSpPr>
              <p:cNvPr id="36"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7"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8"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9"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0"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1"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2"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3"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4"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5"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6"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7"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8"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9"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0"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1"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2"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3"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4"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5"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6"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7"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8"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9"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0"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1"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2"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3"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4"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5"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6"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7"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8"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9"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0"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1"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2"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3"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4"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5"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6"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7"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8"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9"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0"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1"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2"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4" name="Left-Right Arrow 23"/>
            <p:cNvSpPr/>
            <p:nvPr/>
          </p:nvSpPr>
          <p:spPr bwMode="auto">
            <a:xfrm flipH="1">
              <a:off x="6340683" y="2056172"/>
              <a:ext cx="474700" cy="271337"/>
            </a:xfrm>
            <a:prstGeom prst="lef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Bent-Up Arrow 24"/>
            <p:cNvSpPr/>
            <p:nvPr/>
          </p:nvSpPr>
          <p:spPr bwMode="auto">
            <a:xfrm flipV="1">
              <a:off x="7663795" y="1940780"/>
              <a:ext cx="3885401" cy="1094136"/>
            </a:xfrm>
            <a:prstGeom prst="bentUpArrow">
              <a:avLst>
                <a:gd name="adj1" fmla="val 13301"/>
                <a:gd name="adj2" fmla="val 13723"/>
                <a:gd name="adj3" fmla="val 17743"/>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5889340" y="1985343"/>
              <a:ext cx="471283" cy="869146"/>
              <a:chOff x="5927569" y="1985343"/>
              <a:chExt cx="471283" cy="869146"/>
            </a:xfrm>
          </p:grpSpPr>
          <p:sp>
            <p:nvSpPr>
              <p:cNvPr id="34" name="Rounded Rectangle 6"/>
              <p:cNvSpPr/>
              <p:nvPr/>
            </p:nvSpPr>
            <p:spPr bwMode="black">
              <a:xfrm>
                <a:off x="6060509" y="1985343"/>
                <a:ext cx="205403" cy="39704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404040">
                      <a:lumMod val="50000"/>
                    </a:srgbClr>
                  </a:solidFill>
                  <a:latin typeface="Segoe Light" pitchFamily="34" charset="0"/>
                </a:endParaRPr>
              </a:p>
            </p:txBody>
          </p:sp>
          <p:sp>
            <p:nvSpPr>
              <p:cNvPr id="35" name="TextBox 34"/>
              <p:cNvSpPr txBox="1"/>
              <p:nvPr/>
            </p:nvSpPr>
            <p:spPr>
              <a:xfrm>
                <a:off x="5927569" y="2485157"/>
                <a:ext cx="471283"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Mobile</a:t>
                </a:r>
              </a:p>
              <a:p>
                <a:pPr algn="ctr"/>
                <a:r>
                  <a:rPr lang="en-US" sz="1200" dirty="0" smtClean="0">
                    <a:gradFill>
                      <a:gsLst>
                        <a:gs pos="2917">
                          <a:srgbClr val="404040"/>
                        </a:gs>
                        <a:gs pos="30000">
                          <a:srgbClr val="404040"/>
                        </a:gs>
                      </a:gsLst>
                      <a:lin ang="5400000" scaled="0"/>
                    </a:gradFill>
                  </a:rPr>
                  <a:t>Client</a:t>
                </a:r>
              </a:p>
            </p:txBody>
          </p:sp>
        </p:grpSp>
        <p:grpSp>
          <p:nvGrpSpPr>
            <p:cNvPr id="27" name="Group 26"/>
            <p:cNvGrpSpPr/>
            <p:nvPr/>
          </p:nvGrpSpPr>
          <p:grpSpPr>
            <a:xfrm>
              <a:off x="9903618" y="3176848"/>
              <a:ext cx="1196978" cy="2172903"/>
              <a:chOff x="9903618" y="3176848"/>
              <a:chExt cx="1196978" cy="2172903"/>
            </a:xfrm>
          </p:grpSpPr>
          <p:sp>
            <p:nvSpPr>
              <p:cNvPr id="31" name="Right Arrow 30"/>
              <p:cNvSpPr/>
              <p:nvPr/>
            </p:nvSpPr>
            <p:spPr bwMode="auto">
              <a:xfrm>
                <a:off x="9903618" y="3176848"/>
                <a:ext cx="1196978" cy="271337"/>
              </a:xfrm>
              <a:prstGeom prst="rightArrow">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ight Arrow 31"/>
              <p:cNvSpPr/>
              <p:nvPr/>
            </p:nvSpPr>
            <p:spPr bwMode="auto">
              <a:xfrm>
                <a:off x="10663300" y="4120470"/>
                <a:ext cx="437296" cy="271337"/>
              </a:xfrm>
              <a:prstGeom prst="rightArrow">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Bent-Up Arrow 32"/>
              <p:cNvSpPr/>
              <p:nvPr/>
            </p:nvSpPr>
            <p:spPr bwMode="auto">
              <a:xfrm rot="5400000">
                <a:off x="9832483" y="4081639"/>
                <a:ext cx="2035365" cy="500860"/>
              </a:xfrm>
              <a:prstGeom prst="bentUpArrow">
                <a:avLst>
                  <a:gd name="adj1" fmla="val 25569"/>
                  <a:gd name="adj2" fmla="val 26766"/>
                  <a:gd name="adj3" fmla="val 25922"/>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8" name="Right Arrow 27"/>
            <p:cNvSpPr/>
            <p:nvPr/>
          </p:nvSpPr>
          <p:spPr bwMode="auto">
            <a:xfrm>
              <a:off x="8542179" y="3177129"/>
              <a:ext cx="737210" cy="271337"/>
            </a:xfrm>
            <a:prstGeom prst="rightArrow">
              <a:avLst/>
            </a:prstGeom>
            <a:solidFill>
              <a:schemeClr val="tx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ight Arrow 28"/>
            <p:cNvSpPr/>
            <p:nvPr/>
          </p:nvSpPr>
          <p:spPr bwMode="auto">
            <a:xfrm>
              <a:off x="6383610" y="3177129"/>
              <a:ext cx="47470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Down Arrow 29"/>
            <p:cNvSpPr/>
            <p:nvPr/>
          </p:nvSpPr>
          <p:spPr bwMode="auto">
            <a:xfrm>
              <a:off x="9564218" y="1977714"/>
              <a:ext cx="308345" cy="1026743"/>
            </a:xfrm>
            <a:prstGeom prst="down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8430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Update game status</a:t>
            </a:r>
            <a:endParaRPr lang="en-US" dirty="0"/>
          </a:p>
        </p:txBody>
      </p:sp>
      <p:sp>
        <p:nvSpPr>
          <p:cNvPr id="5" name="TextBox 4"/>
          <p:cNvSpPr txBox="1"/>
          <p:nvPr/>
        </p:nvSpPr>
        <p:spPr>
          <a:xfrm>
            <a:off x="366141" y="1485604"/>
            <a:ext cx="9233938" cy="5219891"/>
          </a:xfrm>
          <a:prstGeom prst="rect">
            <a:avLst/>
          </a:prstGeom>
          <a:ln>
            <a:noFill/>
          </a:ln>
        </p:spPr>
        <p:style>
          <a:lnRef idx="2">
            <a:schemeClr val="dk1"/>
          </a:lnRef>
          <a:fillRef idx="1">
            <a:schemeClr val="lt1"/>
          </a:fillRef>
          <a:effectRef idx="0">
            <a:schemeClr val="dk1"/>
          </a:effectRef>
          <a:fontRef idx="minor">
            <a:schemeClr val="dk1"/>
          </a:fontRef>
        </p:style>
        <p:txBody>
          <a:bodyPr wrap="none" lIns="182880" tIns="146304" rIns="182880" bIns="146304" rtlCol="0">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UpdateGameStatus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GameStatus</a:t>
            </a:r>
            <a:r>
              <a:rPr lang="en-US" sz="1600" dirty="0">
                <a:solidFill>
                  <a:srgbClr val="000000"/>
                </a:solidFill>
                <a:highlight>
                  <a:srgbClr val="FFFFFF"/>
                </a:highlight>
                <a:latin typeface="Consolas" panose="020B0609020204030204" pitchFamily="49" charset="0"/>
              </a:rPr>
              <a:t> status)</a:t>
            </a:r>
          </a:p>
          <a:p>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this</a:t>
            </a:r>
            <a:r>
              <a:rPr lang="en-US" sz="1600" dirty="0" err="1">
                <a:solidFill>
                  <a:srgbClr val="000000"/>
                </a:solidFill>
                <a:highlight>
                  <a:srgbClr val="FFFFFF"/>
                </a:highlight>
                <a:latin typeface="Consolas" panose="020B0609020204030204" pitchFamily="49" charset="0"/>
              </a:rPr>
              <a:t>.status</a:t>
            </a:r>
            <a:r>
              <a:rPr lang="en-US" sz="1600" dirty="0">
                <a:solidFill>
                  <a:srgbClr val="000000"/>
                </a:solidFill>
                <a:highlight>
                  <a:srgbClr val="FFFFFF"/>
                </a:highlight>
                <a:latin typeface="Consolas" panose="020B0609020204030204" pitchFamily="49" charset="0"/>
              </a:rPr>
              <a:t> = status</a:t>
            </a:r>
            <a:r>
              <a:rPr lang="en-US" sz="1600" dirty="0" smtClean="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Guid</a:t>
            </a:r>
            <a:r>
              <a:rPr lang="en-US" sz="1600" dirty="0">
                <a:solidFill>
                  <a:srgbClr val="000000"/>
                </a:solidFill>
                <a:highlight>
                  <a:srgbClr val="FFFFFF"/>
                </a:highlight>
                <a:latin typeface="Consolas" panose="020B0609020204030204" pitchFamily="49" charset="0"/>
              </a:rPr>
              <a:t> player </a:t>
            </a:r>
            <a:r>
              <a:rPr lang="en-US" sz="1600" dirty="0">
                <a:solidFill>
                  <a:srgbClr val="0000FF"/>
                </a:solidFill>
                <a:highlight>
                  <a:srgbClr val="FFFFFF"/>
                </a:highlight>
                <a:latin typeface="Consolas" panose="020B0609020204030204" pitchFamily="49" charset="0"/>
              </a:rPr>
              <a:t>in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status.Players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players.Contains</a:t>
            </a:r>
            <a:r>
              <a:rPr lang="en-US" sz="1600" dirty="0">
                <a:solidFill>
                  <a:srgbClr val="000000"/>
                </a:solidFill>
                <a:highlight>
                  <a:srgbClr val="FFFFFF"/>
                </a:highlight>
                <a:latin typeface="Consolas" panose="020B0609020204030204" pitchFamily="49" charset="0"/>
              </a:rPr>
              <a:t>(player))</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try</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IPlayerGrain</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playerGrain</a:t>
            </a:r>
            <a:r>
              <a:rPr lang="en-US" sz="1600" dirty="0" smtClean="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PlayerGrainFactory</a:t>
            </a:r>
            <a:r>
              <a:rPr lang="en-US" sz="1600" dirty="0" err="1">
                <a:solidFill>
                  <a:srgbClr val="000000"/>
                </a:solidFill>
                <a:highlight>
                  <a:srgbClr val="FFFFFF"/>
                </a:highlight>
                <a:latin typeface="Consolas" panose="020B0609020204030204" pitchFamily="49" charset="0"/>
              </a:rPr>
              <a:t>.GetGrain</a:t>
            </a:r>
            <a:r>
              <a:rPr lang="en-US" sz="1600" dirty="0">
                <a:solidFill>
                  <a:srgbClr val="000000"/>
                </a:solidFill>
                <a:highlight>
                  <a:srgbClr val="FFFFFF"/>
                </a:highlight>
                <a:latin typeface="Consolas" panose="020B0609020204030204" pitchFamily="49" charset="0"/>
              </a:rPr>
              <a:t>(player</a:t>
            </a:r>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smtClean="0">
                <a:solidFill>
                  <a:srgbClr val="0000FF"/>
                </a:solidFill>
                <a:highlight>
                  <a:srgbClr val="FFFFFF"/>
                </a:highlight>
                <a:latin typeface="Consolas" panose="020B0609020204030204" pitchFamily="49" charset="0"/>
              </a:rPr>
              <a:t>await</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playerGrain.JoinGame</a:t>
            </a:r>
            <a:r>
              <a:rPr lang="en-US" sz="1600" dirty="0" smtClean="0">
                <a:solidFill>
                  <a:srgbClr val="000000"/>
                </a:solidFill>
                <a:highlight>
                  <a:srgbClr val="FFFFFF"/>
                </a:highlight>
                <a:latin typeface="Consolas" panose="020B0609020204030204" pitchFamily="49" charset="0"/>
              </a:rPr>
              <a:t>(</a:t>
            </a:r>
            <a:r>
              <a:rPr lang="en-US" sz="1600" dirty="0" smtClean="0">
                <a:solidFill>
                  <a:srgbClr val="0000FF"/>
                </a:solidFill>
                <a:highlight>
                  <a:srgbClr val="FFFFFF"/>
                </a:highlight>
                <a:latin typeface="Consolas" panose="020B0609020204030204" pitchFamily="49" charset="0"/>
              </a:rPr>
              <a:t>this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players.Add</a:t>
            </a:r>
            <a:r>
              <a:rPr lang="en-US" sz="1600" dirty="0">
                <a:solidFill>
                  <a:srgbClr val="000000"/>
                </a:solidFill>
                <a:highlight>
                  <a:srgbClr val="FFFFFF"/>
                </a:highlight>
                <a:latin typeface="Consolas" panose="020B0609020204030204" pitchFamily="49" charset="0"/>
              </a:rPr>
              <a:t>(player);</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catch</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Exception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p>
          <a:p>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p>
        </p:txBody>
      </p:sp>
      <p:sp>
        <p:nvSpPr>
          <p:cNvPr id="152" name="Line Callout 1 151"/>
          <p:cNvSpPr/>
          <p:nvPr/>
        </p:nvSpPr>
        <p:spPr bwMode="auto">
          <a:xfrm>
            <a:off x="7343504" y="1182482"/>
            <a:ext cx="3446683" cy="738664"/>
          </a:xfrm>
          <a:prstGeom prst="borderCallout1">
            <a:avLst>
              <a:gd name="adj1" fmla="val 54640"/>
              <a:gd name="adj2" fmla="val -2542"/>
              <a:gd name="adj3" fmla="val 243414"/>
              <a:gd name="adj4" fmla="val -75591"/>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a:solidFill>
                  <a:srgbClr val="404040">
                    <a:lumMod val="50000"/>
                  </a:srgbClr>
                </a:solidFill>
                <a:ea typeface="Segoe UI" pitchFamily="34" charset="0"/>
                <a:cs typeface="Segoe UI" pitchFamily="34" charset="0"/>
              </a:rPr>
              <a:t>Check for new players that joined since last update</a:t>
            </a:r>
            <a:endParaRPr lang="en-US" sz="1600" dirty="0" smtClean="0">
              <a:solidFill>
                <a:srgbClr val="404040">
                  <a:lumMod val="50000"/>
                </a:srgbClr>
              </a:solidFill>
              <a:ea typeface="Segoe UI" pitchFamily="34" charset="0"/>
              <a:cs typeface="Segoe UI" pitchFamily="34" charset="0"/>
            </a:endParaRPr>
          </a:p>
        </p:txBody>
      </p:sp>
      <p:sp>
        <p:nvSpPr>
          <p:cNvPr id="212" name="Line Callout 1 211"/>
          <p:cNvSpPr/>
          <p:nvPr/>
        </p:nvSpPr>
        <p:spPr bwMode="auto">
          <a:xfrm>
            <a:off x="7343504" y="2587056"/>
            <a:ext cx="4754828" cy="738664"/>
          </a:xfrm>
          <a:prstGeom prst="borderCallout1">
            <a:avLst>
              <a:gd name="adj1" fmla="val 61008"/>
              <a:gd name="adj2" fmla="val -1758"/>
              <a:gd name="adj3" fmla="val 205259"/>
              <a:gd name="adj4" fmla="val -92868"/>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a:solidFill>
                  <a:srgbClr val="404040">
                    <a:lumMod val="50000"/>
                  </a:srgbClr>
                </a:solidFill>
                <a:ea typeface="Segoe UI" pitchFamily="34" charset="0"/>
                <a:cs typeface="Segoe UI" pitchFamily="34" charset="0"/>
              </a:rPr>
              <a:t>Here we call player grains serially, which is less efficient than a fan-out but simpler to </a:t>
            </a:r>
            <a:r>
              <a:rPr lang="en-US" sz="1600" dirty="0" smtClean="0">
                <a:solidFill>
                  <a:srgbClr val="404040">
                    <a:lumMod val="50000"/>
                  </a:srgbClr>
                </a:solidFill>
                <a:ea typeface="Segoe UI" pitchFamily="34" charset="0"/>
                <a:cs typeface="Segoe UI" pitchFamily="34" charset="0"/>
              </a:rPr>
              <a:t>express</a:t>
            </a:r>
            <a:endParaRPr lang="en-US" sz="1600" dirty="0">
              <a:solidFill>
                <a:srgbClr val="404040">
                  <a:lumMod val="50000"/>
                </a:srgbClr>
              </a:solidFill>
              <a:ea typeface="Segoe UI" pitchFamily="34" charset="0"/>
              <a:cs typeface="Segoe UI" pitchFamily="34" charset="0"/>
            </a:endParaRPr>
          </a:p>
        </p:txBody>
      </p:sp>
      <p:sp>
        <p:nvSpPr>
          <p:cNvPr id="214" name="Line Callout 1 213"/>
          <p:cNvSpPr/>
          <p:nvPr/>
        </p:nvSpPr>
        <p:spPr bwMode="auto">
          <a:xfrm>
            <a:off x="8504212" y="4503091"/>
            <a:ext cx="3594120" cy="517065"/>
          </a:xfrm>
          <a:prstGeom prst="borderCallout1">
            <a:avLst>
              <a:gd name="adj1" fmla="val 35497"/>
              <a:gd name="adj2" fmla="val -2435"/>
              <a:gd name="adj3" fmla="val -45090"/>
              <a:gd name="adj4" fmla="val -67016"/>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smtClean="0">
                <a:solidFill>
                  <a:srgbClr val="404040">
                    <a:lumMod val="50000"/>
                  </a:srgbClr>
                </a:solidFill>
                <a:ea typeface="Segoe UI" pitchFamily="34" charset="0"/>
                <a:cs typeface="Segoe UI" pitchFamily="34" charset="0"/>
              </a:rPr>
              <a:t>Easily pass a reference to this Grain</a:t>
            </a:r>
          </a:p>
        </p:txBody>
      </p:sp>
      <p:sp>
        <p:nvSpPr>
          <p:cNvPr id="215" name="Double Wave 214"/>
          <p:cNvSpPr/>
          <p:nvPr/>
        </p:nvSpPr>
        <p:spPr bwMode="auto">
          <a:xfrm>
            <a:off x="-548634" y="5556034"/>
            <a:ext cx="13259040" cy="464743"/>
          </a:xfrm>
          <a:prstGeom prst="doubleWave">
            <a:avLst/>
          </a:prstGeom>
          <a:solidFill>
            <a:schemeClr val="bg1">
              <a:lumMod val="95000"/>
            </a:scheme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3" name="Line Callout 1 212"/>
          <p:cNvSpPr/>
          <p:nvPr/>
        </p:nvSpPr>
        <p:spPr bwMode="auto">
          <a:xfrm>
            <a:off x="3200750" y="5143164"/>
            <a:ext cx="4142754" cy="960263"/>
          </a:xfrm>
          <a:prstGeom prst="borderCallout1">
            <a:avLst>
              <a:gd name="adj1" fmla="val 22161"/>
              <a:gd name="adj2" fmla="val -3138"/>
              <a:gd name="adj3" fmla="val 4578"/>
              <a:gd name="adj4" fmla="val -20307"/>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smtClean="0">
                <a:solidFill>
                  <a:srgbClr val="404040">
                    <a:lumMod val="50000"/>
                  </a:srgbClr>
                </a:solidFill>
                <a:ea typeface="Segoe UI" pitchFamily="34" charset="0"/>
                <a:cs typeface="Segoe UI" pitchFamily="34" charset="0"/>
              </a:rPr>
              <a:t>Ignore exceptions. Since </a:t>
            </a:r>
            <a:r>
              <a:rPr lang="en-US" sz="1600" dirty="0">
                <a:solidFill>
                  <a:srgbClr val="404040">
                    <a:lumMod val="50000"/>
                  </a:srgbClr>
                </a:solidFill>
                <a:ea typeface="Segoe UI" pitchFamily="34" charset="0"/>
                <a:cs typeface="Segoe UI" pitchFamily="34" charset="0"/>
              </a:rPr>
              <a:t>we didn't add the player to the list, this will be tried again with next </a:t>
            </a:r>
            <a:r>
              <a:rPr lang="en-US" sz="1600" dirty="0" smtClean="0">
                <a:solidFill>
                  <a:srgbClr val="404040">
                    <a:lumMod val="50000"/>
                  </a:srgbClr>
                </a:solidFill>
                <a:ea typeface="Segoe UI" pitchFamily="34" charset="0"/>
                <a:cs typeface="Segoe UI" pitchFamily="34" charset="0"/>
              </a:rPr>
              <a:t>update</a:t>
            </a:r>
            <a:endParaRPr lang="en-US" sz="1600"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1481339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fade">
                                      <p:cBhvr>
                                        <p:cTn id="12" dur="500"/>
                                        <p:tgtEl>
                                          <p:spTgt spid="2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500"/>
                                        <p:tgtEl>
                                          <p:spTgt spid="2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212" grpId="0" animBg="1"/>
      <p:bldP spid="214" grpId="0" animBg="1"/>
      <p:bldP spid="2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141" y="936970"/>
            <a:ext cx="11737598" cy="5958554"/>
          </a:xfrm>
          <a:custGeom>
            <a:avLst/>
            <a:gdLst>
              <a:gd name="connsiteX0" fmla="*/ 0 w 11732191"/>
              <a:gd name="connsiteY0" fmla="*/ 75882 h 5262277"/>
              <a:gd name="connsiteX1" fmla="*/ 11732191 w 11732191"/>
              <a:gd name="connsiteY1" fmla="*/ 75882 h 5262277"/>
              <a:gd name="connsiteX2" fmla="*/ 11732191 w 11732191"/>
              <a:gd name="connsiteY2" fmla="*/ 5186395 h 5262277"/>
              <a:gd name="connsiteX3" fmla="*/ 0 w 11732191"/>
              <a:gd name="connsiteY3" fmla="*/ 5186395 h 5262277"/>
              <a:gd name="connsiteX4" fmla="*/ 0 w 11732191"/>
              <a:gd name="connsiteY4" fmla="*/ 75882 h 5262277"/>
              <a:gd name="connsiteX0" fmla="*/ 0 w 11732191"/>
              <a:gd name="connsiteY0" fmla="*/ 73018 h 5256548"/>
              <a:gd name="connsiteX1" fmla="*/ 11732191 w 11732191"/>
              <a:gd name="connsiteY1" fmla="*/ 73018 h 5256548"/>
              <a:gd name="connsiteX2" fmla="*/ 11732191 w 11732191"/>
              <a:gd name="connsiteY2" fmla="*/ 5183531 h 5256548"/>
              <a:gd name="connsiteX3" fmla="*/ 0 w 11732191"/>
              <a:gd name="connsiteY3" fmla="*/ 5183531 h 5256548"/>
              <a:gd name="connsiteX4" fmla="*/ 0 w 11732191"/>
              <a:gd name="connsiteY4" fmla="*/ 73018 h 5256548"/>
              <a:gd name="connsiteX0" fmla="*/ 0 w 11732191"/>
              <a:gd name="connsiteY0" fmla="*/ 73018 h 5183531"/>
              <a:gd name="connsiteX1" fmla="*/ 11732191 w 11732191"/>
              <a:gd name="connsiteY1" fmla="*/ 73018 h 5183531"/>
              <a:gd name="connsiteX2" fmla="*/ 11732191 w 11732191"/>
              <a:gd name="connsiteY2" fmla="*/ 5183531 h 5183531"/>
              <a:gd name="connsiteX3" fmla="*/ 0 w 11732191"/>
              <a:gd name="connsiteY3" fmla="*/ 5183531 h 5183531"/>
              <a:gd name="connsiteX4" fmla="*/ 0 w 11732191"/>
              <a:gd name="connsiteY4" fmla="*/ 73018 h 5183531"/>
              <a:gd name="connsiteX0" fmla="*/ 0 w 11732219"/>
              <a:gd name="connsiteY0" fmla="*/ 73018 h 5183673"/>
              <a:gd name="connsiteX1" fmla="*/ 11732191 w 11732219"/>
              <a:gd name="connsiteY1" fmla="*/ 73018 h 5183673"/>
              <a:gd name="connsiteX2" fmla="*/ 11732191 w 11732219"/>
              <a:gd name="connsiteY2" fmla="*/ 5183531 h 5183673"/>
              <a:gd name="connsiteX3" fmla="*/ 0 w 11732219"/>
              <a:gd name="connsiteY3" fmla="*/ 5183531 h 5183673"/>
              <a:gd name="connsiteX4" fmla="*/ 0 w 11732219"/>
              <a:gd name="connsiteY4" fmla="*/ 73018 h 5183673"/>
              <a:gd name="connsiteX0" fmla="*/ 5388 w 11737598"/>
              <a:gd name="connsiteY0" fmla="*/ 73018 h 5185163"/>
              <a:gd name="connsiteX1" fmla="*/ 11737579 w 11737598"/>
              <a:gd name="connsiteY1" fmla="*/ 73018 h 5185163"/>
              <a:gd name="connsiteX2" fmla="*/ 11737579 w 11737598"/>
              <a:gd name="connsiteY2" fmla="*/ 5183531 h 5185163"/>
              <a:gd name="connsiteX3" fmla="*/ 5388 w 11737598"/>
              <a:gd name="connsiteY3" fmla="*/ 5183531 h 5185163"/>
              <a:gd name="connsiteX4" fmla="*/ 5388 w 11737598"/>
              <a:gd name="connsiteY4" fmla="*/ 73018 h 518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7598" h="5185163">
                <a:moveTo>
                  <a:pt x="5388" y="73018"/>
                </a:moveTo>
                <a:cubicBezTo>
                  <a:pt x="3916118" y="-179922"/>
                  <a:pt x="7826849" y="325958"/>
                  <a:pt x="11737579" y="73018"/>
                </a:cubicBezTo>
                <a:cubicBezTo>
                  <a:pt x="11737579" y="1776522"/>
                  <a:pt x="11720326" y="5176443"/>
                  <a:pt x="11737579" y="5183531"/>
                </a:cubicBezTo>
                <a:cubicBezTo>
                  <a:pt x="11754832" y="5190619"/>
                  <a:pt x="17513" y="5171595"/>
                  <a:pt x="5388" y="5183531"/>
                </a:cubicBezTo>
                <a:cubicBezTo>
                  <a:pt x="-6737" y="5195467"/>
                  <a:pt x="5388" y="1776522"/>
                  <a:pt x="5388" y="73018"/>
                </a:cubicBezTo>
                <a:close/>
              </a:path>
            </a:pathLst>
          </a:custGeom>
          <a:ln w="3175">
            <a:noFill/>
          </a:ln>
          <a:effectLst/>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UpdateGameStatus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GameStatus</a:t>
            </a:r>
            <a:r>
              <a:rPr lang="en-US" sz="1600" dirty="0">
                <a:solidFill>
                  <a:srgbClr val="000000"/>
                </a:solidFill>
                <a:highlight>
                  <a:srgbClr val="FFFFFF"/>
                </a:highlight>
                <a:latin typeface="Consolas" panose="020B0609020204030204" pitchFamily="49" charset="0"/>
              </a:rPr>
              <a:t> status)</a:t>
            </a:r>
          </a:p>
          <a:p>
            <a:r>
              <a:rPr lang="en-US" sz="1600" dirty="0" smtClean="0">
                <a:solidFill>
                  <a:srgbClr val="404040">
                    <a:lumMod val="50000"/>
                  </a:srgbClr>
                </a:solidFill>
                <a:highlight>
                  <a:srgbClr val="FFFFFF"/>
                </a:highlight>
                <a:latin typeface="Consolas" panose="020B0609020204030204" pitchFamily="49" charset="0"/>
              </a:rPr>
              <a:t>{</a:t>
            </a:r>
          </a:p>
          <a:p>
            <a:r>
              <a:rPr lang="en-US" sz="1600" dirty="0" smtClean="0">
                <a:solidFill>
                  <a:srgbClr val="404040">
                    <a:lumMod val="50000"/>
                  </a:srgbClr>
                </a:solidFill>
                <a:highlight>
                  <a:srgbClr val="FFFFFF"/>
                </a:highlight>
                <a:latin typeface="Consolas" panose="020B0609020204030204" pitchFamily="49" charset="0"/>
              </a:rPr>
              <a:t>…</a:t>
            </a:r>
          </a:p>
          <a:p>
            <a:endParaRPr lang="en-US" sz="1600" dirty="0" smtClean="0">
              <a:solidFill>
                <a:srgbClr val="404040">
                  <a:lumMod val="50000"/>
                </a:srgbClr>
              </a:solidFill>
              <a:highlight>
                <a:srgbClr val="FFFFFF"/>
              </a:highlight>
              <a:latin typeface="Consolas" panose="020B0609020204030204" pitchFamily="49" charset="0"/>
            </a:endParaRPr>
          </a:p>
          <a:p>
            <a:r>
              <a:rPr lang="en-US" sz="1600" dirty="0" smtClean="0">
                <a:solidFill>
                  <a:srgbClr val="2B91AF"/>
                </a:solidFill>
                <a:highlight>
                  <a:srgbClr val="FFFFFF"/>
                </a:highlight>
                <a:latin typeface="Consolas" panose="020B0609020204030204" pitchFamily="49" charset="0"/>
              </a:rPr>
              <a:t>    List</a:t>
            </a:r>
            <a:r>
              <a:rPr lang="en-US" sz="1600" dirty="0" smtClean="0">
                <a:solidFill>
                  <a:srgbClr val="000000"/>
                </a:solidFill>
                <a:highlight>
                  <a:srgbClr val="FFFFFF"/>
                </a:highlight>
                <a:latin typeface="Consolas" panose="020B0609020204030204" pitchFamily="49" charset="0"/>
              </a:rPr>
              <a:t>&lt;</a:t>
            </a:r>
            <a:r>
              <a:rPr lang="en-US" sz="1600" dirty="0" smtClean="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&gt; promises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List</a:t>
            </a:r>
            <a:r>
              <a:rPr lang="en-US" sz="1600" dirty="0">
                <a:solidFill>
                  <a:srgbClr val="000000"/>
                </a:solidFill>
                <a:highlight>
                  <a:srgbClr val="FFFFFF"/>
                </a:highlight>
                <a:latin typeface="Consolas" panose="020B0609020204030204" pitchFamily="49" charset="0"/>
              </a:rPr>
              <a:t>&lt;</a:t>
            </a:r>
            <a:r>
              <a:rPr lang="en-US" sz="1600" dirty="0">
                <a:solidFill>
                  <a:srgbClr val="2B91AF"/>
                </a:solidFill>
                <a:highlight>
                  <a:srgbClr val="FFFFFF"/>
                </a:highlight>
                <a:latin typeface="Consolas" panose="020B0609020204030204" pitchFamily="49" charset="0"/>
              </a:rPr>
              <a:t>Task</a:t>
            </a:r>
            <a:r>
              <a:rPr lang="en-US" sz="1600" dirty="0" smtClean="0">
                <a:solidFill>
                  <a:srgbClr val="000000"/>
                </a:solidFill>
                <a:highlight>
                  <a:srgbClr val="FFFFFF"/>
                </a:highlight>
                <a:latin typeface="Consolas" panose="020B0609020204030204" pitchFamily="49" charset="0"/>
              </a:rPr>
              <a:t>&gt;();</a:t>
            </a:r>
          </a:p>
          <a:p>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foreach</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Guid</a:t>
            </a:r>
            <a:r>
              <a:rPr lang="en-US" sz="1600" dirty="0">
                <a:solidFill>
                  <a:srgbClr val="000000"/>
                </a:solidFill>
                <a:highlight>
                  <a:srgbClr val="FFFFFF"/>
                </a:highlight>
                <a:latin typeface="Consolas" panose="020B0609020204030204" pitchFamily="49" charset="0"/>
              </a:rPr>
              <a:t> player </a:t>
            </a:r>
            <a:r>
              <a:rPr lang="en-US" sz="1600" dirty="0">
                <a:solidFill>
                  <a:srgbClr val="0000FF"/>
                </a:solidFill>
                <a:highlight>
                  <a:srgbClr val="FFFFFF"/>
                </a:highlight>
                <a:latin typeface="Consolas" panose="020B0609020204030204" pitchFamily="49" charset="0"/>
              </a:rPr>
              <a:t>in</a:t>
            </a:r>
            <a:r>
              <a:rPr lang="en-US" sz="1600" dirty="0">
                <a:solidFill>
                  <a:srgbClr val="000000"/>
                </a:solidFill>
                <a:highlight>
                  <a:srgbClr val="FFFFFF"/>
                </a:highlight>
                <a:latin typeface="Consolas" panose="020B0609020204030204" pitchFamily="49" charset="0"/>
              </a:rPr>
              <a:t> players)</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if</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status.Players.Contains</a:t>
            </a:r>
            <a:r>
              <a:rPr lang="en-US" sz="1600" dirty="0">
                <a:solidFill>
                  <a:srgbClr val="000000"/>
                </a:solidFill>
                <a:highlight>
                  <a:srgbClr val="FFFFFF"/>
                </a:highlight>
                <a:latin typeface="Consolas" panose="020B0609020204030204" pitchFamily="49" charset="0"/>
              </a:rPr>
              <a:t>(player))</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try</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promises.Add</a:t>
            </a:r>
            <a:r>
              <a:rPr lang="en-US" sz="1600" dirty="0" smtClean="0">
                <a:solidFill>
                  <a:srgbClr val="000000"/>
                </a:solidFill>
                <a:highlight>
                  <a:srgbClr val="FFFFFF"/>
                </a:highlight>
                <a:latin typeface="Consolas" panose="020B0609020204030204" pitchFamily="49" charset="0"/>
              </a:rPr>
              <a:t>(</a:t>
            </a:r>
            <a:r>
              <a:rPr lang="en-US" sz="1600" dirty="0" err="1" smtClean="0">
                <a:solidFill>
                  <a:srgbClr val="2B91AF"/>
                </a:solidFill>
                <a:highlight>
                  <a:srgbClr val="FFFFFF"/>
                </a:highlight>
                <a:latin typeface="Consolas" panose="020B0609020204030204" pitchFamily="49" charset="0"/>
              </a:rPr>
              <a:t>PlayerGrainFactory</a:t>
            </a:r>
            <a:r>
              <a:rPr lang="en-US" sz="1600" dirty="0" err="1" smtClean="0">
                <a:solidFill>
                  <a:srgbClr val="000000"/>
                </a:solidFill>
                <a:highlight>
                  <a:srgbClr val="FFFFFF"/>
                </a:highlight>
                <a:latin typeface="Consolas" panose="020B0609020204030204" pitchFamily="49" charset="0"/>
              </a:rPr>
              <a:t>.GetGrain</a:t>
            </a:r>
            <a:r>
              <a:rPr lang="en-US" sz="1600" dirty="0" smtClean="0">
                <a:solidFill>
                  <a:srgbClr val="000000"/>
                </a:solidFill>
                <a:highlight>
                  <a:srgbClr val="FFFFFF"/>
                </a:highlight>
                <a:latin typeface="Consolas" panose="020B0609020204030204" pitchFamily="49" charset="0"/>
              </a:rPr>
              <a:t>(player</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LeaveGame</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this</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players.Remove</a:t>
            </a:r>
            <a:r>
              <a:rPr lang="en-US" sz="1600" dirty="0">
                <a:solidFill>
                  <a:srgbClr val="000000"/>
                </a:solidFill>
                <a:highlight>
                  <a:srgbClr val="FFFFFF"/>
                </a:highlight>
                <a:latin typeface="Consolas" panose="020B0609020204030204" pitchFamily="49" charset="0"/>
              </a:rPr>
              <a:t>(player);</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catch</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Exception</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endParaRPr lang="en-US" sz="1600" dirty="0">
              <a:solidFill>
                <a:srgbClr val="000000"/>
              </a:solidFill>
              <a:highlight>
                <a:srgbClr val="FFFFFF"/>
              </a:highlight>
              <a:latin typeface="Consolas" panose="020B0609020204030204" pitchFamily="49" charset="0"/>
            </a:endParaRPr>
          </a:p>
          <a:p>
            <a:r>
              <a:rPr lang="en-US" sz="1600" dirty="0">
                <a:solidFill>
                  <a:srgbClr val="000000"/>
                </a:solidFill>
                <a:highlight>
                  <a:srgbClr val="FFFFFF"/>
                </a:highlight>
                <a:latin typeface="Consolas" panose="020B0609020204030204" pitchFamily="49" charset="0"/>
              </a:rPr>
              <a:t>        }</a:t>
            </a:r>
          </a:p>
          <a:p>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await</a:t>
            </a:r>
            <a:r>
              <a:rPr lang="en-US" sz="1600" dirty="0" smtClean="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Task</a:t>
            </a:r>
            <a:r>
              <a:rPr lang="en-US" sz="1600" dirty="0" err="1">
                <a:solidFill>
                  <a:srgbClr val="000000"/>
                </a:solidFill>
                <a:highlight>
                  <a:srgbClr val="FFFFFF"/>
                </a:highlight>
                <a:latin typeface="Consolas" panose="020B0609020204030204" pitchFamily="49" charset="0"/>
              </a:rPr>
              <a:t>.WhenAll</a:t>
            </a:r>
            <a:r>
              <a:rPr lang="en-US" sz="1600" dirty="0">
                <a:solidFill>
                  <a:srgbClr val="000000"/>
                </a:solidFill>
                <a:highlight>
                  <a:srgbClr val="FFFFFF"/>
                </a:highlight>
                <a:latin typeface="Consolas" panose="020B0609020204030204" pitchFamily="49" charset="0"/>
              </a:rPr>
              <a:t>(promises</a:t>
            </a:r>
            <a:r>
              <a:rPr lang="en-US" sz="1600" dirty="0" smtClean="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endParaRPr lang="en-US" sz="1600" dirty="0" smtClean="0">
              <a:solidFill>
                <a:srgbClr val="000000"/>
              </a:solidFill>
              <a:highlight>
                <a:srgbClr val="FFFFFF"/>
              </a:highlight>
              <a:latin typeface="Consolas" panose="020B0609020204030204" pitchFamily="49" charset="0"/>
            </a:endParaRPr>
          </a:p>
          <a:p>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12" name="Line Callout 1 11"/>
          <p:cNvSpPr/>
          <p:nvPr/>
        </p:nvSpPr>
        <p:spPr bwMode="auto">
          <a:xfrm>
            <a:off x="7343504" y="4351782"/>
            <a:ext cx="4629983" cy="517065"/>
          </a:xfrm>
          <a:prstGeom prst="borderCallout1">
            <a:avLst>
              <a:gd name="adj1" fmla="val 32569"/>
              <a:gd name="adj2" fmla="val -1498"/>
              <a:gd name="adj3" fmla="val 193388"/>
              <a:gd name="adj4" fmla="val -66275"/>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smtClean="0">
                <a:solidFill>
                  <a:srgbClr val="404040">
                    <a:lumMod val="50000"/>
                  </a:srgbClr>
                </a:solidFill>
                <a:ea typeface="Segoe UI" pitchFamily="34" charset="0"/>
                <a:cs typeface="Segoe UI" pitchFamily="34" charset="0"/>
              </a:rPr>
              <a:t>Wait on all of the Tasks</a:t>
            </a:r>
            <a:endParaRPr lang="en-US" sz="1600" dirty="0">
              <a:solidFill>
                <a:srgbClr val="404040">
                  <a:lumMod val="50000"/>
                </a:srgbClr>
              </a:soli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Update </a:t>
            </a:r>
            <a:r>
              <a:rPr lang="en-US" dirty="0" smtClean="0"/>
              <a:t>game status</a:t>
            </a:r>
            <a:endParaRPr lang="en-US" dirty="0"/>
          </a:p>
        </p:txBody>
      </p:sp>
      <p:sp>
        <p:nvSpPr>
          <p:cNvPr id="9" name="Double Wave 8"/>
          <p:cNvSpPr/>
          <p:nvPr/>
        </p:nvSpPr>
        <p:spPr bwMode="auto">
          <a:xfrm>
            <a:off x="-586814" y="1690678"/>
            <a:ext cx="13259040" cy="327733"/>
          </a:xfrm>
          <a:prstGeom prst="doubleWave">
            <a:avLst>
              <a:gd name="adj1" fmla="val 12500"/>
              <a:gd name="adj2" fmla="val 0"/>
            </a:avLst>
          </a:prstGeom>
          <a:solidFill>
            <a:schemeClr val="bg1">
              <a:lumMod val="95000"/>
            </a:scheme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Double Wave 20"/>
          <p:cNvSpPr/>
          <p:nvPr/>
        </p:nvSpPr>
        <p:spPr bwMode="auto">
          <a:xfrm>
            <a:off x="-548634" y="5874676"/>
            <a:ext cx="13259040" cy="548634"/>
          </a:xfrm>
          <a:prstGeom prst="doubleWave">
            <a:avLst/>
          </a:prstGeom>
          <a:solidFill>
            <a:schemeClr val="bg1">
              <a:lumMod val="95000"/>
            </a:scheme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Line Callout 1 151"/>
          <p:cNvSpPr/>
          <p:nvPr/>
        </p:nvSpPr>
        <p:spPr bwMode="auto">
          <a:xfrm>
            <a:off x="7343503" y="788930"/>
            <a:ext cx="4269635" cy="2068259"/>
          </a:xfrm>
          <a:prstGeom prst="borderCallout1">
            <a:avLst>
              <a:gd name="adj1" fmla="val 28821"/>
              <a:gd name="adj2" fmla="val -1213"/>
              <a:gd name="adj3" fmla="val 97454"/>
              <a:gd name="adj4" fmla="val -61804"/>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smtClean="0">
                <a:solidFill>
                  <a:srgbClr val="404040">
                    <a:lumMod val="50000"/>
                  </a:srgbClr>
                </a:solidFill>
                <a:ea typeface="Segoe UI" pitchFamily="34" charset="0"/>
                <a:cs typeface="Segoe UI" pitchFamily="34" charset="0"/>
              </a:rPr>
              <a:t>Check </a:t>
            </a:r>
            <a:r>
              <a:rPr lang="en-US" sz="1600" dirty="0">
                <a:solidFill>
                  <a:srgbClr val="404040">
                    <a:lumMod val="50000"/>
                  </a:srgbClr>
                </a:solidFill>
                <a:ea typeface="Segoe UI" pitchFamily="34" charset="0"/>
                <a:cs typeface="Segoe UI" pitchFamily="34" charset="0"/>
              </a:rPr>
              <a:t>for players that left the game since last </a:t>
            </a:r>
            <a:r>
              <a:rPr lang="en-US" sz="1600" dirty="0" smtClean="0">
                <a:solidFill>
                  <a:srgbClr val="404040">
                    <a:lumMod val="50000"/>
                  </a:srgbClr>
                </a:solidFill>
                <a:ea typeface="Segoe UI" pitchFamily="34" charset="0"/>
                <a:cs typeface="Segoe UI" pitchFamily="34" charset="0"/>
              </a:rPr>
              <a:t>update.</a:t>
            </a:r>
          </a:p>
          <a:p>
            <a:pPr defTabSz="932472" fontAlgn="base">
              <a:lnSpc>
                <a:spcPct val="90000"/>
              </a:lnSpc>
              <a:spcBef>
                <a:spcPct val="0"/>
              </a:spcBef>
              <a:spcAft>
                <a:spcPct val="0"/>
              </a:spcAft>
            </a:pPr>
            <a:endParaRPr lang="en-US" sz="1600" dirty="0">
              <a:solidFill>
                <a:srgbClr val="404040">
                  <a:lumMod val="50000"/>
                </a:srgbClr>
              </a:solidFill>
              <a:ea typeface="Segoe UI" pitchFamily="34" charset="0"/>
              <a:cs typeface="Segoe UI" pitchFamily="34" charset="0"/>
            </a:endParaRPr>
          </a:p>
          <a:p>
            <a:pPr defTabSz="932472" fontAlgn="base">
              <a:lnSpc>
                <a:spcPct val="90000"/>
              </a:lnSpc>
              <a:spcBef>
                <a:spcPct val="0"/>
              </a:spcBef>
              <a:spcAft>
                <a:spcPct val="0"/>
              </a:spcAft>
            </a:pPr>
            <a:r>
              <a:rPr lang="en-US" sz="1600" dirty="0" smtClean="0">
                <a:solidFill>
                  <a:srgbClr val="404040">
                    <a:lumMod val="50000"/>
                  </a:srgbClr>
                </a:solidFill>
                <a:ea typeface="Segoe UI" pitchFamily="34" charset="0"/>
                <a:cs typeface="Segoe UI" pitchFamily="34" charset="0"/>
              </a:rPr>
              <a:t>Here </a:t>
            </a:r>
            <a:r>
              <a:rPr lang="en-US" sz="1600" dirty="0">
                <a:solidFill>
                  <a:srgbClr val="404040">
                    <a:lumMod val="50000"/>
                  </a:srgbClr>
                </a:solidFill>
                <a:ea typeface="Segoe UI" pitchFamily="34" charset="0"/>
                <a:cs typeface="Segoe UI" pitchFamily="34" charset="0"/>
              </a:rPr>
              <a:t>we do a fan-out with multiple calls going out and build up a list of the Tasks. We collectively wait on the Tasks later. This results in more parallel </a:t>
            </a:r>
            <a:r>
              <a:rPr lang="en-US" sz="1600" dirty="0" smtClean="0">
                <a:solidFill>
                  <a:srgbClr val="404040">
                    <a:lumMod val="50000"/>
                  </a:srgbClr>
                </a:solidFill>
                <a:ea typeface="Segoe UI" pitchFamily="34" charset="0"/>
                <a:cs typeface="Segoe UI" pitchFamily="34" charset="0"/>
              </a:rPr>
              <a:t>work</a:t>
            </a:r>
            <a:endParaRPr lang="en-US" sz="1600" dirty="0">
              <a:solidFill>
                <a:srgbClr val="404040">
                  <a:lumMod val="50000"/>
                </a:srgbClr>
              </a:solidFill>
              <a:ea typeface="Segoe UI" pitchFamily="34" charset="0"/>
              <a:cs typeface="Segoe UI" pitchFamily="34" charset="0"/>
            </a:endParaRPr>
          </a:p>
          <a:p>
            <a:pPr defTabSz="932472" fontAlgn="base">
              <a:lnSpc>
                <a:spcPct val="90000"/>
              </a:lnSpc>
              <a:spcBef>
                <a:spcPct val="0"/>
              </a:spcBef>
              <a:spcAft>
                <a:spcPct val="0"/>
              </a:spcAft>
            </a:pPr>
            <a:endParaRPr lang="en-US" sz="1600"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3306796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6141" y="1481721"/>
            <a:ext cx="11737598" cy="2019014"/>
          </a:xfrm>
          <a:custGeom>
            <a:avLst/>
            <a:gdLst>
              <a:gd name="connsiteX0" fmla="*/ 0 w 11732191"/>
              <a:gd name="connsiteY0" fmla="*/ 75882 h 5262277"/>
              <a:gd name="connsiteX1" fmla="*/ 11732191 w 11732191"/>
              <a:gd name="connsiteY1" fmla="*/ 75882 h 5262277"/>
              <a:gd name="connsiteX2" fmla="*/ 11732191 w 11732191"/>
              <a:gd name="connsiteY2" fmla="*/ 5186395 h 5262277"/>
              <a:gd name="connsiteX3" fmla="*/ 0 w 11732191"/>
              <a:gd name="connsiteY3" fmla="*/ 5186395 h 5262277"/>
              <a:gd name="connsiteX4" fmla="*/ 0 w 11732191"/>
              <a:gd name="connsiteY4" fmla="*/ 75882 h 5262277"/>
              <a:gd name="connsiteX0" fmla="*/ 0 w 11732191"/>
              <a:gd name="connsiteY0" fmla="*/ 73018 h 5256548"/>
              <a:gd name="connsiteX1" fmla="*/ 11732191 w 11732191"/>
              <a:gd name="connsiteY1" fmla="*/ 73018 h 5256548"/>
              <a:gd name="connsiteX2" fmla="*/ 11732191 w 11732191"/>
              <a:gd name="connsiteY2" fmla="*/ 5183531 h 5256548"/>
              <a:gd name="connsiteX3" fmla="*/ 0 w 11732191"/>
              <a:gd name="connsiteY3" fmla="*/ 5183531 h 5256548"/>
              <a:gd name="connsiteX4" fmla="*/ 0 w 11732191"/>
              <a:gd name="connsiteY4" fmla="*/ 73018 h 5256548"/>
              <a:gd name="connsiteX0" fmla="*/ 0 w 11732191"/>
              <a:gd name="connsiteY0" fmla="*/ 73018 h 5183531"/>
              <a:gd name="connsiteX1" fmla="*/ 11732191 w 11732191"/>
              <a:gd name="connsiteY1" fmla="*/ 73018 h 5183531"/>
              <a:gd name="connsiteX2" fmla="*/ 11732191 w 11732191"/>
              <a:gd name="connsiteY2" fmla="*/ 5183531 h 5183531"/>
              <a:gd name="connsiteX3" fmla="*/ 0 w 11732191"/>
              <a:gd name="connsiteY3" fmla="*/ 5183531 h 5183531"/>
              <a:gd name="connsiteX4" fmla="*/ 0 w 11732191"/>
              <a:gd name="connsiteY4" fmla="*/ 73018 h 5183531"/>
              <a:gd name="connsiteX0" fmla="*/ 0 w 11732219"/>
              <a:gd name="connsiteY0" fmla="*/ 73018 h 5183673"/>
              <a:gd name="connsiteX1" fmla="*/ 11732191 w 11732219"/>
              <a:gd name="connsiteY1" fmla="*/ 73018 h 5183673"/>
              <a:gd name="connsiteX2" fmla="*/ 11732191 w 11732219"/>
              <a:gd name="connsiteY2" fmla="*/ 5183531 h 5183673"/>
              <a:gd name="connsiteX3" fmla="*/ 0 w 11732219"/>
              <a:gd name="connsiteY3" fmla="*/ 5183531 h 5183673"/>
              <a:gd name="connsiteX4" fmla="*/ 0 w 11732219"/>
              <a:gd name="connsiteY4" fmla="*/ 73018 h 5183673"/>
              <a:gd name="connsiteX0" fmla="*/ 5388 w 11737598"/>
              <a:gd name="connsiteY0" fmla="*/ 73018 h 5185163"/>
              <a:gd name="connsiteX1" fmla="*/ 11737579 w 11737598"/>
              <a:gd name="connsiteY1" fmla="*/ 73018 h 5185163"/>
              <a:gd name="connsiteX2" fmla="*/ 11737579 w 11737598"/>
              <a:gd name="connsiteY2" fmla="*/ 5183531 h 5185163"/>
              <a:gd name="connsiteX3" fmla="*/ 5388 w 11737598"/>
              <a:gd name="connsiteY3" fmla="*/ 5183531 h 5185163"/>
              <a:gd name="connsiteX4" fmla="*/ 5388 w 11737598"/>
              <a:gd name="connsiteY4" fmla="*/ 73018 h 518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7598" h="5185163">
                <a:moveTo>
                  <a:pt x="5388" y="73018"/>
                </a:moveTo>
                <a:cubicBezTo>
                  <a:pt x="3916118" y="-179922"/>
                  <a:pt x="7826849" y="325958"/>
                  <a:pt x="11737579" y="73018"/>
                </a:cubicBezTo>
                <a:cubicBezTo>
                  <a:pt x="11737579" y="1776522"/>
                  <a:pt x="11720326" y="5176443"/>
                  <a:pt x="11737579" y="5183531"/>
                </a:cubicBezTo>
                <a:cubicBezTo>
                  <a:pt x="11754832" y="5190619"/>
                  <a:pt x="17513" y="5171595"/>
                  <a:pt x="5388" y="5183531"/>
                </a:cubicBezTo>
                <a:cubicBezTo>
                  <a:pt x="-6737" y="5195467"/>
                  <a:pt x="5388" y="1776522"/>
                  <a:pt x="5388" y="73018"/>
                </a:cubicBezTo>
                <a:close/>
              </a:path>
            </a:pathLst>
          </a:custGeom>
          <a:ln w="3175">
            <a:noFill/>
          </a:ln>
          <a:effectLst/>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err="1">
                <a:solidFill>
                  <a:srgbClr val="0000FF"/>
                </a:solidFill>
                <a:highlight>
                  <a:srgbClr val="FFFFFF"/>
                </a:highlight>
                <a:latin typeface="Consolas" panose="020B0609020204030204" pitchFamily="49" charset="0"/>
              </a:rPr>
              <a:t>async</a:t>
            </a:r>
            <a:r>
              <a:rPr lang="en-US" sz="1600" dirty="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UpdateGameStatus</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GameStatus</a:t>
            </a:r>
            <a:r>
              <a:rPr lang="en-US" sz="1600" dirty="0">
                <a:solidFill>
                  <a:srgbClr val="000000"/>
                </a:solidFill>
                <a:highlight>
                  <a:srgbClr val="FFFFFF"/>
                </a:highlight>
                <a:latin typeface="Consolas" panose="020B0609020204030204" pitchFamily="49" charset="0"/>
              </a:rPr>
              <a:t> status)</a:t>
            </a:r>
          </a:p>
          <a:p>
            <a:r>
              <a:rPr lang="en-US" sz="1600" dirty="0" smtClean="0">
                <a:solidFill>
                  <a:srgbClr val="404040">
                    <a:lumMod val="50000"/>
                  </a:srgbClr>
                </a:solidFill>
                <a:highlight>
                  <a:srgbClr val="FFFFFF"/>
                </a:highlight>
                <a:latin typeface="Consolas" panose="020B0609020204030204" pitchFamily="49" charset="0"/>
              </a:rPr>
              <a:t>{</a:t>
            </a:r>
          </a:p>
          <a:p>
            <a:r>
              <a:rPr lang="en-US" sz="1600" dirty="0" smtClean="0">
                <a:solidFill>
                  <a:srgbClr val="404040">
                    <a:lumMod val="50000"/>
                  </a:srgbClr>
                </a:solidFill>
                <a:highlight>
                  <a:srgbClr val="FFFFFF"/>
                </a:highlight>
                <a:latin typeface="Consolas" panose="020B0609020204030204" pitchFamily="49" charset="0"/>
              </a:rPr>
              <a:t>…</a:t>
            </a:r>
          </a:p>
          <a:p>
            <a:endParaRPr lang="en-US" sz="1600" dirty="0" smtClean="0">
              <a:solidFill>
                <a:srgbClr val="404040">
                  <a:lumMod val="50000"/>
                </a:srgbClr>
              </a:solidFill>
              <a:highlight>
                <a:srgbClr val="FFFFFF"/>
              </a:highlight>
              <a:latin typeface="Consolas" panose="020B0609020204030204" pitchFamily="49" charset="0"/>
            </a:endParaRPr>
          </a:p>
          <a:p>
            <a:endParaRPr lang="en-US" sz="1600" dirty="0" smtClean="0">
              <a:solidFill>
                <a:srgbClr val="404040">
                  <a:lumMod val="50000"/>
                </a:srgbClr>
              </a:solidFill>
              <a:highlight>
                <a:srgbClr val="FFFFFF"/>
              </a:highlight>
              <a:latin typeface="Consolas" panose="020B0609020204030204" pitchFamily="49" charset="0"/>
            </a:endParaRPr>
          </a:p>
          <a:p>
            <a:r>
              <a:rPr lang="en-US" sz="1600" dirty="0" smtClean="0">
                <a:solidFill>
                  <a:srgbClr val="2B91AF"/>
                </a:solidFill>
                <a:highlight>
                  <a:srgbClr val="FFFFFF"/>
                </a:highlight>
                <a:latin typeface="Consolas" panose="020B0609020204030204" pitchFamily="49" charset="0"/>
              </a:rPr>
              <a:t>    </a:t>
            </a:r>
            <a:r>
              <a:rPr lang="en-US" sz="1600" dirty="0" smtClean="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subscribers.Notify</a:t>
            </a:r>
            <a:r>
              <a:rPr lang="en-US" sz="1600" dirty="0">
                <a:solidFill>
                  <a:srgbClr val="000000"/>
                </a:solidFill>
                <a:highlight>
                  <a:srgbClr val="FFFFFF"/>
                </a:highlight>
                <a:latin typeface="Consolas" panose="020B0609020204030204" pitchFamily="49" charset="0"/>
              </a:rPr>
              <a:t>((s) =&gt; </a:t>
            </a:r>
            <a:r>
              <a:rPr lang="en-US" sz="1600" dirty="0" err="1">
                <a:solidFill>
                  <a:srgbClr val="000000"/>
                </a:solidFill>
                <a:highlight>
                  <a:srgbClr val="FFFFFF"/>
                </a:highlight>
                <a:latin typeface="Consolas" panose="020B0609020204030204" pitchFamily="49" charset="0"/>
              </a:rPr>
              <a:t>s.UpdateGameScore</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status.Score</a:t>
            </a:r>
            <a:r>
              <a:rPr lang="en-US" sz="1600" dirty="0">
                <a:solidFill>
                  <a:srgbClr val="000000"/>
                </a:solidFill>
                <a:highlight>
                  <a:srgbClr val="FFFFFF"/>
                </a:highlight>
                <a:latin typeface="Consolas" panose="020B0609020204030204" pitchFamily="49" charset="0"/>
              </a:rPr>
              <a:t>)); </a:t>
            </a:r>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a:t>
            </a:r>
            <a:endParaRPr lang="en-US" sz="1600" dirty="0">
              <a:solidFill>
                <a:srgbClr val="000000"/>
              </a:solidFill>
              <a:highlight>
                <a:srgbClr val="FFFFFF"/>
              </a:highlight>
              <a:latin typeface="Consolas" panose="020B0609020204030204" pitchFamily="49" charset="0"/>
            </a:endParaRPr>
          </a:p>
        </p:txBody>
      </p:sp>
      <p:sp>
        <p:nvSpPr>
          <p:cNvPr id="145" name="Rectangle 144"/>
          <p:cNvSpPr/>
          <p:nvPr/>
        </p:nvSpPr>
        <p:spPr bwMode="auto">
          <a:xfrm>
            <a:off x="457580" y="-435095"/>
            <a:ext cx="377071" cy="388699"/>
          </a:xfrm>
          <a:prstGeom prst="rect">
            <a:avLst/>
          </a:prstGeom>
          <a:solidFill>
            <a:srgbClr val="000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914775" y="-432390"/>
            <a:ext cx="377071" cy="388699"/>
          </a:xfrm>
          <a:prstGeom prst="rect">
            <a:avLst/>
          </a:prstGeom>
          <a:solidFill>
            <a:srgbClr val="2B91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1371970" y="-432390"/>
            <a:ext cx="377071" cy="3886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Update </a:t>
            </a:r>
            <a:r>
              <a:rPr lang="en-US" dirty="0" smtClean="0"/>
              <a:t>game status</a:t>
            </a:r>
            <a:endParaRPr lang="en-US" dirty="0"/>
          </a:p>
        </p:txBody>
      </p:sp>
      <p:sp>
        <p:nvSpPr>
          <p:cNvPr id="9" name="Double Wave 8"/>
          <p:cNvSpPr/>
          <p:nvPr/>
        </p:nvSpPr>
        <p:spPr bwMode="auto">
          <a:xfrm>
            <a:off x="-548634" y="2217116"/>
            <a:ext cx="13259040" cy="464743"/>
          </a:xfrm>
          <a:prstGeom prst="doubleWave">
            <a:avLst/>
          </a:prstGeom>
          <a:solidFill>
            <a:schemeClr val="bg1">
              <a:lumMod val="95000"/>
            </a:schemeClr>
          </a:solidFill>
          <a:ln>
            <a:noFill/>
            <a:headEnd type="none" w="med" len="med"/>
            <a:tailEnd type="none" w="med" len="med"/>
          </a:ln>
          <a:effectLst>
            <a:innerShdw blurRad="114300">
              <a:prstClr val="black"/>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Line Callout 1 12"/>
          <p:cNvSpPr/>
          <p:nvPr/>
        </p:nvSpPr>
        <p:spPr bwMode="auto">
          <a:xfrm>
            <a:off x="7041188" y="3620270"/>
            <a:ext cx="4629983" cy="517065"/>
          </a:xfrm>
          <a:prstGeom prst="borderCallout1">
            <a:avLst>
              <a:gd name="adj1" fmla="val -24448"/>
              <a:gd name="adj2" fmla="val 7077"/>
              <a:gd name="adj3" fmla="val -77950"/>
              <a:gd name="adj4" fmla="val -1579"/>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smtClean="0">
                <a:solidFill>
                  <a:srgbClr val="404040">
                    <a:lumMod val="50000"/>
                  </a:srgbClr>
                </a:solidFill>
                <a:ea typeface="Segoe UI" pitchFamily="34" charset="0"/>
                <a:cs typeface="Segoe UI" pitchFamily="34" charset="0"/>
              </a:rPr>
              <a:t>Notify subscribers </a:t>
            </a:r>
            <a:r>
              <a:rPr lang="en-US" sz="1600" dirty="0">
                <a:solidFill>
                  <a:srgbClr val="404040">
                    <a:lumMod val="50000"/>
                  </a:srgbClr>
                </a:solidFill>
                <a:ea typeface="Segoe UI" pitchFamily="34" charset="0"/>
                <a:cs typeface="Segoe UI" pitchFamily="34" charset="0"/>
              </a:rPr>
              <a:t>about the latest game score</a:t>
            </a:r>
          </a:p>
        </p:txBody>
      </p:sp>
    </p:spTree>
    <p:extLst>
      <p:ext uri="{BB962C8B-B14F-4D97-AF65-F5344CB8AC3E}">
        <p14:creationId xmlns:p14="http://schemas.microsoft.com/office/powerpoint/2010/main" val="224888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Player grain</a:t>
            </a:r>
            <a:endParaRPr lang="en-US" dirty="0"/>
          </a:p>
        </p:txBody>
      </p:sp>
      <p:grpSp>
        <p:nvGrpSpPr>
          <p:cNvPr id="5" name="Group 4"/>
          <p:cNvGrpSpPr/>
          <p:nvPr/>
        </p:nvGrpSpPr>
        <p:grpSpPr>
          <a:xfrm>
            <a:off x="2787984" y="1374835"/>
            <a:ext cx="6274863" cy="5212023"/>
            <a:chOff x="5889340" y="1119848"/>
            <a:chExt cx="6274863" cy="5212023"/>
          </a:xfrm>
        </p:grpSpPr>
        <p:sp>
          <p:nvSpPr>
            <p:cNvPr id="6" name="Rectangle 5"/>
            <p:cNvSpPr/>
            <p:nvPr/>
          </p:nvSpPr>
          <p:spPr bwMode="auto">
            <a:xfrm>
              <a:off x="7229647" y="1119848"/>
              <a:ext cx="4934556" cy="5212023"/>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858310" y="2980484"/>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858310" y="1872094"/>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8821668" y="3063419"/>
              <a:ext cx="1539672" cy="715741"/>
              <a:chOff x="2067911" y="2308555"/>
              <a:chExt cx="1539672" cy="715741"/>
            </a:xfrm>
          </p:grpSpPr>
          <p:sp>
            <p:nvSpPr>
              <p:cNvPr id="142"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43" name="TextBox 142"/>
              <p:cNvSpPr txBox="1"/>
              <p:nvPr/>
            </p:nvSpPr>
            <p:spPr>
              <a:xfrm>
                <a:off x="2067911" y="2839630"/>
                <a:ext cx="1539672"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A</a:t>
                </a:r>
                <a:endParaRPr lang="en-US" dirty="0">
                  <a:gradFill>
                    <a:gsLst>
                      <a:gs pos="2917">
                        <a:srgbClr val="404040"/>
                      </a:gs>
                      <a:gs pos="30000">
                        <a:srgbClr val="404040"/>
                      </a:gs>
                    </a:gsLst>
                    <a:lin ang="5400000" scaled="0"/>
                  </a:gradFill>
                </a:endParaRPr>
              </a:p>
            </p:txBody>
          </p:sp>
        </p:grpSp>
        <p:grpSp>
          <p:nvGrpSpPr>
            <p:cNvPr id="10" name="Group 9"/>
            <p:cNvGrpSpPr/>
            <p:nvPr/>
          </p:nvGrpSpPr>
          <p:grpSpPr>
            <a:xfrm>
              <a:off x="8821669" y="3980847"/>
              <a:ext cx="1539670" cy="715741"/>
              <a:chOff x="2067912" y="2308555"/>
              <a:chExt cx="1539670" cy="715741"/>
            </a:xfrm>
          </p:grpSpPr>
          <p:sp>
            <p:nvSpPr>
              <p:cNvPr id="140"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41" name="TextBox 140"/>
              <p:cNvSpPr txBox="1"/>
              <p:nvPr/>
            </p:nvSpPr>
            <p:spPr>
              <a:xfrm>
                <a:off x="2067912" y="2839630"/>
                <a:ext cx="153967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B</a:t>
                </a:r>
                <a:endParaRPr lang="en-US" dirty="0">
                  <a:gradFill>
                    <a:gsLst>
                      <a:gs pos="2917">
                        <a:srgbClr val="404040"/>
                      </a:gs>
                      <a:gs pos="30000">
                        <a:srgbClr val="404040"/>
                      </a:gs>
                    </a:gsLst>
                    <a:lin ang="5400000" scaled="0"/>
                  </a:gradFill>
                </a:endParaRPr>
              </a:p>
            </p:txBody>
          </p:sp>
        </p:grpSp>
        <p:grpSp>
          <p:nvGrpSpPr>
            <p:cNvPr id="11" name="Group 10"/>
            <p:cNvGrpSpPr/>
            <p:nvPr/>
          </p:nvGrpSpPr>
          <p:grpSpPr>
            <a:xfrm>
              <a:off x="8821667" y="4976057"/>
              <a:ext cx="1539674" cy="715741"/>
              <a:chOff x="2067910" y="2308555"/>
              <a:chExt cx="1539674" cy="715741"/>
            </a:xfrm>
          </p:grpSpPr>
          <p:sp>
            <p:nvSpPr>
              <p:cNvPr id="138"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9" name="TextBox 138"/>
              <p:cNvSpPr txBox="1"/>
              <p:nvPr/>
            </p:nvSpPr>
            <p:spPr>
              <a:xfrm>
                <a:off x="2067910" y="2839630"/>
                <a:ext cx="1539674"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C</a:t>
                </a:r>
                <a:endParaRPr lang="en-US" dirty="0">
                  <a:gradFill>
                    <a:gsLst>
                      <a:gs pos="2917">
                        <a:srgbClr val="404040"/>
                      </a:gs>
                      <a:gs pos="30000">
                        <a:srgbClr val="404040"/>
                      </a:gs>
                    </a:gsLst>
                    <a:lin ang="5400000" scaled="0"/>
                  </a:gradFill>
                </a:endParaRPr>
              </a:p>
            </p:txBody>
          </p:sp>
        </p:grpSp>
        <p:grpSp>
          <p:nvGrpSpPr>
            <p:cNvPr id="12" name="Group 11"/>
            <p:cNvGrpSpPr/>
            <p:nvPr/>
          </p:nvGrpSpPr>
          <p:grpSpPr>
            <a:xfrm>
              <a:off x="10899056" y="3057756"/>
              <a:ext cx="988398" cy="700001"/>
              <a:chOff x="4813453" y="2598229"/>
              <a:chExt cx="988398" cy="700001"/>
            </a:xfrm>
          </p:grpSpPr>
          <p:sp>
            <p:nvSpPr>
              <p:cNvPr id="136"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7" name="TextBox 136"/>
              <p:cNvSpPr txBox="1"/>
              <p:nvPr/>
            </p:nvSpPr>
            <p:spPr>
              <a:xfrm>
                <a:off x="4813453" y="3113564"/>
                <a:ext cx="988398"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X</a:t>
                </a:r>
              </a:p>
            </p:txBody>
          </p:sp>
        </p:grpSp>
        <p:grpSp>
          <p:nvGrpSpPr>
            <p:cNvPr id="13" name="Group 12"/>
            <p:cNvGrpSpPr/>
            <p:nvPr/>
          </p:nvGrpSpPr>
          <p:grpSpPr>
            <a:xfrm>
              <a:off x="10899054" y="4001308"/>
              <a:ext cx="988400" cy="700001"/>
              <a:chOff x="4813452" y="2598229"/>
              <a:chExt cx="988400" cy="700001"/>
            </a:xfrm>
          </p:grpSpPr>
          <p:sp>
            <p:nvSpPr>
              <p:cNvPr id="134"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5" name="TextBox 134"/>
              <p:cNvSpPr txBox="1"/>
              <p:nvPr/>
            </p:nvSpPr>
            <p:spPr>
              <a:xfrm>
                <a:off x="4813452" y="3113564"/>
                <a:ext cx="9884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Y</a:t>
                </a:r>
              </a:p>
            </p:txBody>
          </p:sp>
        </p:grpSp>
        <p:grpSp>
          <p:nvGrpSpPr>
            <p:cNvPr id="14" name="Group 13"/>
            <p:cNvGrpSpPr/>
            <p:nvPr/>
          </p:nvGrpSpPr>
          <p:grpSpPr>
            <a:xfrm>
              <a:off x="10899051" y="4944930"/>
              <a:ext cx="988404" cy="700001"/>
              <a:chOff x="4813450" y="2598229"/>
              <a:chExt cx="988404" cy="700001"/>
            </a:xfrm>
          </p:grpSpPr>
          <p:sp>
            <p:nvSpPr>
              <p:cNvPr id="132"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3" name="TextBox 132"/>
              <p:cNvSpPr txBox="1"/>
              <p:nvPr/>
            </p:nvSpPr>
            <p:spPr>
              <a:xfrm>
                <a:off x="4813450" y="3113564"/>
                <a:ext cx="988404"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Z</a:t>
                </a:r>
              </a:p>
            </p:txBody>
          </p:sp>
        </p:grpSp>
        <p:sp>
          <p:nvSpPr>
            <p:cNvPr id="15" name="Freeform 10"/>
            <p:cNvSpPr>
              <a:spLocks noEditPoints="1"/>
            </p:cNvSpPr>
            <p:nvPr/>
          </p:nvSpPr>
          <p:spPr bwMode="black">
            <a:xfrm>
              <a:off x="7975515" y="3051389"/>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6" name="Freeform 10"/>
            <p:cNvSpPr>
              <a:spLocks noEditPoints="1"/>
            </p:cNvSpPr>
            <p:nvPr/>
          </p:nvSpPr>
          <p:spPr bwMode="black">
            <a:xfrm>
              <a:off x="7975515" y="3689938"/>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7" name="Freeform 10"/>
            <p:cNvSpPr>
              <a:spLocks noEditPoints="1"/>
            </p:cNvSpPr>
            <p:nvPr/>
          </p:nvSpPr>
          <p:spPr bwMode="black">
            <a:xfrm>
              <a:off x="7975515" y="4328487"/>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8" name="TextBox 17"/>
            <p:cNvSpPr txBox="1"/>
            <p:nvPr/>
          </p:nvSpPr>
          <p:spPr>
            <a:xfrm>
              <a:off x="7878195" y="4879263"/>
              <a:ext cx="717456" cy="553998"/>
            </a:xfrm>
            <a:prstGeom prst="rect">
              <a:avLst/>
            </a:prstGeom>
            <a:noFill/>
          </p:spPr>
          <p:txBody>
            <a:bodyPr wrap="square" lIns="0" tIns="0" rIns="0" bIns="0" rtlCol="0" anchor="ctr">
              <a:spAutoFit/>
            </a:bodyPr>
            <a:lstStyle/>
            <a:p>
              <a:pPr algn="ctr"/>
              <a:r>
                <a:rPr lang="en-US" sz="1200" dirty="0" smtClean="0">
                  <a:gradFill>
                    <a:gsLst>
                      <a:gs pos="2917">
                        <a:srgbClr val="404040"/>
                      </a:gs>
                      <a:gs pos="30000">
                        <a:srgbClr val="404040"/>
                      </a:gs>
                    </a:gsLst>
                    <a:lin ang="5400000" scaled="0"/>
                  </a:gradFill>
                </a:rPr>
                <a:t>Presence</a:t>
              </a:r>
            </a:p>
            <a:p>
              <a:pPr algn="ctr"/>
              <a:r>
                <a:rPr lang="en-US" sz="1200" dirty="0" smtClean="0">
                  <a:gradFill>
                    <a:gsLst>
                      <a:gs pos="2917">
                        <a:srgbClr val="404040"/>
                      </a:gs>
                      <a:gs pos="30000">
                        <a:srgbClr val="404040"/>
                      </a:gs>
                    </a:gsLst>
                    <a:lin ang="5400000" scaled="0"/>
                  </a:gradFill>
                </a:rPr>
                <a:t>(Router)</a:t>
              </a:r>
            </a:p>
            <a:p>
              <a:pPr algn="ctr"/>
              <a:r>
                <a:rPr lang="en-US" sz="1200" dirty="0" smtClean="0">
                  <a:gradFill>
                    <a:gsLst>
                      <a:gs pos="2917">
                        <a:srgbClr val="404040"/>
                      </a:gs>
                      <a:gs pos="30000">
                        <a:srgbClr val="404040"/>
                      </a:gs>
                    </a:gsLst>
                    <a:lin ang="5400000" scaled="0"/>
                  </a:gradFill>
                </a:rPr>
                <a:t>Grains</a:t>
              </a:r>
            </a:p>
          </p:txBody>
        </p:sp>
        <p:grpSp>
          <p:nvGrpSpPr>
            <p:cNvPr id="19" name="Group 76"/>
            <p:cNvGrpSpPr/>
            <p:nvPr/>
          </p:nvGrpSpPr>
          <p:grpSpPr bwMode="black">
            <a:xfrm>
              <a:off x="6926709" y="3056852"/>
              <a:ext cx="663113" cy="511890"/>
              <a:chOff x="7010405" y="2133600"/>
              <a:chExt cx="1379538" cy="1065212"/>
            </a:xfrm>
            <a:solidFill>
              <a:schemeClr val="tx1"/>
            </a:solidFill>
          </p:grpSpPr>
          <p:sp>
            <p:nvSpPr>
              <p:cNvPr id="85"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6"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7"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8"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9"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0"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1"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2"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3"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4"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5"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6"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7"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8"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9"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0"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1"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2"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3"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4"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5"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6"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7"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8"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9"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0"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1"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2"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3"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4"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5"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6"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7"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8"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9"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0"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1"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2"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3"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4"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5"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6"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7"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8"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9"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0"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1"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0" name="Right Arrow 19"/>
            <p:cNvSpPr/>
            <p:nvPr/>
          </p:nvSpPr>
          <p:spPr bwMode="auto">
            <a:xfrm>
              <a:off x="7668288" y="3177129"/>
              <a:ext cx="287290" cy="271337"/>
            </a:xfrm>
            <a:prstGeom prst="rightArrow">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5925416" y="3138525"/>
              <a:ext cx="397545" cy="736770"/>
              <a:chOff x="5963645" y="3138525"/>
              <a:chExt cx="397545" cy="736770"/>
            </a:xfrm>
          </p:grpSpPr>
          <p:pic>
            <p:nvPicPr>
              <p:cNvPr id="83" name="Picture 42" descr="C:\Users\sakuu\Documents\Ballmer WPC\PNGS\xboxpearl.pn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black">
              <a:xfrm>
                <a:off x="6004003" y="3138525"/>
                <a:ext cx="316830" cy="317756"/>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5963645" y="3505963"/>
                <a:ext cx="397545"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Game</a:t>
                </a:r>
              </a:p>
              <a:p>
                <a:pPr algn="ctr"/>
                <a:r>
                  <a:rPr lang="en-US" sz="1200" dirty="0" smtClean="0">
                    <a:gradFill>
                      <a:gsLst>
                        <a:gs pos="2917">
                          <a:srgbClr val="404040"/>
                        </a:gs>
                        <a:gs pos="30000">
                          <a:srgbClr val="404040"/>
                        </a:gs>
                      </a:gsLst>
                      <a:lin ang="5400000" scaled="0"/>
                    </a:gradFill>
                  </a:rPr>
                  <a:t>Client</a:t>
                </a:r>
              </a:p>
            </p:txBody>
          </p:sp>
        </p:grpSp>
        <p:sp>
          <p:nvSpPr>
            <p:cNvPr id="22" name="Bent-Up Arrow 21"/>
            <p:cNvSpPr/>
            <p:nvPr/>
          </p:nvSpPr>
          <p:spPr bwMode="auto">
            <a:xfrm rot="5400000" flipH="1" flipV="1">
              <a:off x="8161798" y="1656213"/>
              <a:ext cx="847191" cy="1849296"/>
            </a:xfrm>
            <a:prstGeom prst="bentUpArrow">
              <a:avLst>
                <a:gd name="adj1" fmla="val 17950"/>
                <a:gd name="adj2" fmla="val 17197"/>
                <a:gd name="adj3" fmla="val 23121"/>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76"/>
            <p:cNvGrpSpPr/>
            <p:nvPr/>
          </p:nvGrpSpPr>
          <p:grpSpPr bwMode="black">
            <a:xfrm>
              <a:off x="6926709" y="1951776"/>
              <a:ext cx="663113" cy="511890"/>
              <a:chOff x="7010405" y="2133600"/>
              <a:chExt cx="1379538" cy="1065212"/>
            </a:xfrm>
            <a:solidFill>
              <a:schemeClr val="tx1"/>
            </a:solidFill>
          </p:grpSpPr>
          <p:sp>
            <p:nvSpPr>
              <p:cNvPr id="36"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7"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8"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9"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0"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1"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2"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3"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4"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5"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6"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7"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8"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9"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0"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1"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2"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3"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4"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5"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6"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7"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8"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9"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0"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1"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2"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3"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4"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5"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6"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7"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8"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9"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0"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1"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2"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3"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4"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5"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6"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7"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8"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9"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0"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1"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2"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4" name="Left-Right Arrow 23"/>
            <p:cNvSpPr/>
            <p:nvPr/>
          </p:nvSpPr>
          <p:spPr bwMode="auto">
            <a:xfrm flipH="1">
              <a:off x="6340683" y="2056172"/>
              <a:ext cx="474700" cy="271337"/>
            </a:xfrm>
            <a:prstGeom prst="lef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5889340" y="1985343"/>
              <a:ext cx="471283" cy="869146"/>
              <a:chOff x="5927569" y="1985343"/>
              <a:chExt cx="471283" cy="869146"/>
            </a:xfrm>
          </p:grpSpPr>
          <p:sp>
            <p:nvSpPr>
              <p:cNvPr id="34" name="Rounded Rectangle 6"/>
              <p:cNvSpPr/>
              <p:nvPr/>
            </p:nvSpPr>
            <p:spPr bwMode="black">
              <a:xfrm>
                <a:off x="6060509" y="1985343"/>
                <a:ext cx="205403" cy="39704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404040">
                      <a:lumMod val="50000"/>
                    </a:srgbClr>
                  </a:solidFill>
                  <a:latin typeface="Segoe Light" pitchFamily="34" charset="0"/>
                </a:endParaRPr>
              </a:p>
            </p:txBody>
          </p:sp>
          <p:sp>
            <p:nvSpPr>
              <p:cNvPr id="35" name="TextBox 34"/>
              <p:cNvSpPr txBox="1"/>
              <p:nvPr/>
            </p:nvSpPr>
            <p:spPr>
              <a:xfrm>
                <a:off x="5927569" y="2485157"/>
                <a:ext cx="471283"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Mobile</a:t>
                </a:r>
              </a:p>
              <a:p>
                <a:pPr algn="ctr"/>
                <a:r>
                  <a:rPr lang="en-US" sz="1200" dirty="0" smtClean="0">
                    <a:gradFill>
                      <a:gsLst>
                        <a:gs pos="2917">
                          <a:srgbClr val="404040"/>
                        </a:gs>
                        <a:gs pos="30000">
                          <a:srgbClr val="404040"/>
                        </a:gs>
                      </a:gsLst>
                      <a:lin ang="5400000" scaled="0"/>
                    </a:gradFill>
                  </a:rPr>
                  <a:t>Client</a:t>
                </a:r>
              </a:p>
            </p:txBody>
          </p:sp>
        </p:grpSp>
        <p:grpSp>
          <p:nvGrpSpPr>
            <p:cNvPr id="27" name="Group 26"/>
            <p:cNvGrpSpPr/>
            <p:nvPr/>
          </p:nvGrpSpPr>
          <p:grpSpPr>
            <a:xfrm>
              <a:off x="9903618" y="3176848"/>
              <a:ext cx="1196978" cy="2172903"/>
              <a:chOff x="9903618" y="3176848"/>
              <a:chExt cx="1196978" cy="2172903"/>
            </a:xfrm>
          </p:grpSpPr>
          <p:sp>
            <p:nvSpPr>
              <p:cNvPr id="31" name="Right Arrow 30"/>
              <p:cNvSpPr/>
              <p:nvPr/>
            </p:nvSpPr>
            <p:spPr bwMode="auto">
              <a:xfrm>
                <a:off x="9903618" y="3176848"/>
                <a:ext cx="1196978" cy="271337"/>
              </a:xfrm>
              <a:prstGeom prst="rightArrow">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ight Arrow 31"/>
              <p:cNvSpPr/>
              <p:nvPr/>
            </p:nvSpPr>
            <p:spPr bwMode="auto">
              <a:xfrm>
                <a:off x="10663300" y="4120470"/>
                <a:ext cx="437296" cy="271337"/>
              </a:xfrm>
              <a:prstGeom prst="rightArrow">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Bent-Up Arrow 32"/>
              <p:cNvSpPr/>
              <p:nvPr/>
            </p:nvSpPr>
            <p:spPr bwMode="auto">
              <a:xfrm rot="5400000">
                <a:off x="9832483" y="4081639"/>
                <a:ext cx="2035365" cy="500860"/>
              </a:xfrm>
              <a:prstGeom prst="bentUpArrow">
                <a:avLst>
                  <a:gd name="adj1" fmla="val 25569"/>
                  <a:gd name="adj2" fmla="val 26766"/>
                  <a:gd name="adj3" fmla="val 25922"/>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8" name="Right Arrow 27"/>
            <p:cNvSpPr/>
            <p:nvPr/>
          </p:nvSpPr>
          <p:spPr bwMode="auto">
            <a:xfrm>
              <a:off x="8542179" y="3177129"/>
              <a:ext cx="737210" cy="271337"/>
            </a:xfrm>
            <a:prstGeom prst="rightArrow">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ight Arrow 28"/>
            <p:cNvSpPr/>
            <p:nvPr/>
          </p:nvSpPr>
          <p:spPr bwMode="auto">
            <a:xfrm>
              <a:off x="6383610" y="3177129"/>
              <a:ext cx="47470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Down Arrow 29"/>
            <p:cNvSpPr/>
            <p:nvPr/>
          </p:nvSpPr>
          <p:spPr bwMode="auto">
            <a:xfrm>
              <a:off x="9564218" y="1977714"/>
              <a:ext cx="308345" cy="1026743"/>
            </a:xfrm>
            <a:prstGeom prst="downArrow">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Bent-Up Arrow 24"/>
            <p:cNvSpPr/>
            <p:nvPr/>
          </p:nvSpPr>
          <p:spPr bwMode="auto">
            <a:xfrm flipV="1">
              <a:off x="7663795" y="1940780"/>
              <a:ext cx="3885401" cy="1094136"/>
            </a:xfrm>
            <a:prstGeom prst="bentUpArrow">
              <a:avLst>
                <a:gd name="adj1" fmla="val 13301"/>
                <a:gd name="adj2" fmla="val 13723"/>
                <a:gd name="adj3" fmla="val 17743"/>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846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Player </a:t>
            </a:r>
            <a:r>
              <a:rPr lang="en-US" dirty="0"/>
              <a:t>g</a:t>
            </a:r>
            <a:r>
              <a:rPr lang="en-US" dirty="0" smtClean="0"/>
              <a:t>rain</a:t>
            </a:r>
            <a:endParaRPr lang="en-US" dirty="0"/>
          </a:p>
        </p:txBody>
      </p:sp>
      <p:sp>
        <p:nvSpPr>
          <p:cNvPr id="3" name="Rectangle 2"/>
          <p:cNvSpPr/>
          <p:nvPr/>
        </p:nvSpPr>
        <p:spPr>
          <a:xfrm>
            <a:off x="321605" y="1212849"/>
            <a:ext cx="11795631" cy="4031873"/>
          </a:xfrm>
          <a:prstGeom prst="rect">
            <a:avLst/>
          </a:prstGeom>
        </p:spPr>
        <p:txBody>
          <a:bodyPr wrap="square">
            <a:spAutoFit/>
          </a:bodyPr>
          <a:lstStyle/>
          <a:p>
            <a:r>
              <a:rPr lang="en-US" sz="1600" dirty="0">
                <a:solidFill>
                  <a:srgbClr val="0000FF"/>
                </a:solidFill>
                <a:highlight>
                  <a:srgbClr val="FFFFFF"/>
                </a:highlight>
                <a:latin typeface="Consolas" panose="020B0609020204030204" pitchFamily="49" charset="0"/>
              </a:rPr>
              <a:t>public</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class</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PlayerGrain</a:t>
            </a:r>
            <a:r>
              <a:rPr lang="en-US" sz="1600" dirty="0">
                <a:solidFill>
                  <a:srgbClr val="000000"/>
                </a:solidFill>
                <a:highlight>
                  <a:srgbClr val="FFFFFF"/>
                </a:highlight>
                <a:latin typeface="Consolas" panose="020B0609020204030204" pitchFamily="49" charset="0"/>
              </a:rPr>
              <a:t> : </a:t>
            </a:r>
            <a:r>
              <a:rPr lang="en-US" sz="1600" dirty="0" err="1">
                <a:solidFill>
                  <a:srgbClr val="2B91AF"/>
                </a:solidFill>
                <a:highlight>
                  <a:srgbClr val="FFFFFF"/>
                </a:highlight>
                <a:latin typeface="Consolas" panose="020B0609020204030204" pitchFamily="49" charset="0"/>
              </a:rPr>
              <a:t>GrainBase</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IPlayerGrain</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FF"/>
                </a:solidFill>
                <a:highlight>
                  <a:srgbClr val="FFFFFF"/>
                </a:highlight>
                <a:latin typeface="Consolas" panose="020B0609020204030204" pitchFamily="49" charset="0"/>
              </a:rPr>
              <a:t>    private</a:t>
            </a:r>
            <a:r>
              <a:rPr lang="en-US" sz="1600" dirty="0" smtClean="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IGameGrain</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currentGame</a:t>
            </a:r>
            <a:r>
              <a:rPr lang="en-US" sz="1600" dirty="0" smtClean="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public</a:t>
            </a:r>
            <a:r>
              <a:rPr lang="en-US" sz="1600" dirty="0" smtClean="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JoinGame</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IGameGrain</a:t>
            </a:r>
            <a:r>
              <a:rPr lang="en-US" sz="1600" dirty="0">
                <a:solidFill>
                  <a:srgbClr val="000000"/>
                </a:solidFill>
                <a:highlight>
                  <a:srgbClr val="FFFFFF"/>
                </a:highlight>
                <a:latin typeface="Consolas" panose="020B0609020204030204" pitchFamily="49" charset="0"/>
              </a:rPr>
              <a:t> game)</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currentGame</a:t>
            </a:r>
            <a:r>
              <a:rPr lang="en-US" sz="1600" dirty="0">
                <a:solidFill>
                  <a:srgbClr val="000000"/>
                </a:solidFill>
                <a:highlight>
                  <a:srgbClr val="FFFFFF"/>
                </a:highlight>
                <a:latin typeface="Consolas" panose="020B0609020204030204" pitchFamily="49" charset="0"/>
              </a:rPr>
              <a:t> = game;</a:t>
            </a:r>
          </a:p>
          <a:p>
            <a:r>
              <a:rPr lang="en-US" sz="1600" dirty="0" smtClean="0">
                <a:solidFill>
                  <a:srgbClr val="0000FF"/>
                </a:solidFill>
                <a:highlight>
                  <a:srgbClr val="FFFFFF"/>
                </a:highlight>
                <a:latin typeface="Consolas" panose="020B0609020204030204" pitchFamily="49" charset="0"/>
              </a:rPr>
              <a:t>        return</a:t>
            </a:r>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TaskDone</a:t>
            </a:r>
            <a:r>
              <a:rPr lang="en-US" sz="1600" dirty="0" err="1" smtClean="0">
                <a:solidFill>
                  <a:srgbClr val="000000"/>
                </a:solidFill>
                <a:highlight>
                  <a:srgbClr val="FFFFFF"/>
                </a:highlight>
                <a:latin typeface="Consolas" panose="020B0609020204030204" pitchFamily="49" charset="0"/>
              </a:rPr>
              <a:t>.Done</a:t>
            </a:r>
            <a:r>
              <a:rPr lang="en-US" sz="1600" dirty="0" smtClean="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a:t>
            </a:r>
          </a:p>
          <a:p>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public</a:t>
            </a:r>
            <a:r>
              <a:rPr lang="en-US" sz="1600" dirty="0" smtClean="0">
                <a:solidFill>
                  <a:srgbClr val="000000"/>
                </a:solidFill>
                <a:highlight>
                  <a:srgbClr val="FFFFFF"/>
                </a:highlight>
                <a:latin typeface="Consolas" panose="020B0609020204030204" pitchFamily="49" charset="0"/>
              </a:rPr>
              <a:t> </a:t>
            </a:r>
            <a:r>
              <a:rPr lang="en-US" sz="1600" dirty="0">
                <a:solidFill>
                  <a:srgbClr val="2B91AF"/>
                </a:solidFill>
                <a:highlight>
                  <a:srgbClr val="FFFFFF"/>
                </a:highlight>
                <a:latin typeface="Consolas" panose="020B0609020204030204" pitchFamily="49" charset="0"/>
              </a:rPr>
              <a:t>Task</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LeaveGame</a:t>
            </a:r>
            <a:r>
              <a:rPr lang="en-US" sz="1600" dirty="0">
                <a:solidFill>
                  <a:srgbClr val="000000"/>
                </a:solidFill>
                <a:highlight>
                  <a:srgbClr val="FFFFFF"/>
                </a:highlight>
                <a:latin typeface="Consolas" panose="020B0609020204030204" pitchFamily="49" charset="0"/>
              </a:rPr>
              <a:t>(</a:t>
            </a:r>
            <a:r>
              <a:rPr lang="en-US" sz="1600" dirty="0" err="1">
                <a:solidFill>
                  <a:srgbClr val="2B91AF"/>
                </a:solidFill>
                <a:highlight>
                  <a:srgbClr val="FFFFFF"/>
                </a:highlight>
                <a:latin typeface="Consolas" panose="020B0609020204030204" pitchFamily="49" charset="0"/>
              </a:rPr>
              <a:t>IGameGrain</a:t>
            </a:r>
            <a:r>
              <a:rPr lang="en-US" sz="1600" dirty="0">
                <a:solidFill>
                  <a:srgbClr val="000000"/>
                </a:solidFill>
                <a:highlight>
                  <a:srgbClr val="FFFFFF"/>
                </a:highlight>
                <a:latin typeface="Consolas" panose="020B0609020204030204" pitchFamily="49" charset="0"/>
              </a:rPr>
              <a:t> game)</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currentGame</a:t>
            </a:r>
            <a:r>
              <a:rPr lang="en-US" sz="1600" dirty="0">
                <a:solidFill>
                  <a:srgbClr val="000000"/>
                </a:solidFill>
                <a:highlight>
                  <a:srgbClr val="FFFFFF"/>
                </a:highlight>
                <a:latin typeface="Consolas" panose="020B0609020204030204" pitchFamily="49" charset="0"/>
              </a:rPr>
              <a:t> = </a:t>
            </a:r>
            <a:r>
              <a:rPr lang="en-US" sz="1600" dirty="0">
                <a:solidFill>
                  <a:srgbClr val="0000FF"/>
                </a:solidFill>
                <a:highlight>
                  <a:srgbClr val="FFFFFF"/>
                </a:highlight>
                <a:latin typeface="Consolas" panose="020B0609020204030204" pitchFamily="49" charset="0"/>
              </a:rPr>
              <a:t>null</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FF"/>
                </a:solidFill>
                <a:highlight>
                  <a:srgbClr val="FFFFFF"/>
                </a:highlight>
                <a:latin typeface="Consolas" panose="020B0609020204030204" pitchFamily="49" charset="0"/>
              </a:rPr>
              <a:t>        return</a:t>
            </a:r>
            <a:r>
              <a:rPr lang="en-US" sz="1600" dirty="0" smtClean="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TaskDone</a:t>
            </a:r>
            <a:r>
              <a:rPr lang="en-US" sz="1600" dirty="0" err="1">
                <a:solidFill>
                  <a:srgbClr val="000000"/>
                </a:solidFill>
                <a:highlight>
                  <a:srgbClr val="FFFFFF"/>
                </a:highlight>
                <a:latin typeface="Consolas" panose="020B0609020204030204" pitchFamily="49" charset="0"/>
              </a:rPr>
              <a:t>.Done</a:t>
            </a:r>
            <a:r>
              <a:rPr lang="en-US" sz="1600" dirty="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    }</a:t>
            </a:r>
          </a:p>
          <a:p>
            <a:r>
              <a:rPr lang="en-US" sz="1600" dirty="0">
                <a:solidFill>
                  <a:srgbClr val="000000"/>
                </a:solidFill>
                <a:highlight>
                  <a:srgbClr val="FFFFFF"/>
                </a:highlight>
                <a:latin typeface="Consolas" panose="020B0609020204030204" pitchFamily="49" charset="0"/>
              </a:rPr>
              <a:t>}</a:t>
            </a:r>
            <a:endParaRPr lang="en-US" sz="1600" dirty="0">
              <a:solidFill>
                <a:srgbClr val="404040"/>
              </a:solidFill>
            </a:endParaRPr>
          </a:p>
        </p:txBody>
      </p:sp>
    </p:spTree>
    <p:extLst>
      <p:ext uri="{BB962C8B-B14F-4D97-AF65-F5344CB8AC3E}">
        <p14:creationId xmlns:p14="http://schemas.microsoft.com/office/powerpoint/2010/main" val="2002470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us</a:t>
            </a:r>
            <a:endParaRPr lang="en-US" dirty="0"/>
          </a:p>
        </p:txBody>
      </p:sp>
      <p:pic>
        <p:nvPicPr>
          <p:cNvPr id="6" name="Picture 5"/>
          <p:cNvPicPr>
            <a:picLocks noChangeAspect="1"/>
          </p:cNvPicPr>
          <p:nvPr/>
        </p:nvPicPr>
        <p:blipFill rotWithShape="1">
          <a:blip r:embed="rId3"/>
          <a:srcRect l="878" t="4894" r="529" b="1263"/>
          <a:stretch/>
        </p:blipFill>
        <p:spPr>
          <a:xfrm>
            <a:off x="416199" y="3420750"/>
            <a:ext cx="5770898" cy="3210876"/>
          </a:xfrm>
          <a:prstGeom prst="rect">
            <a:avLst/>
          </a:prstGeom>
          <a:ln>
            <a:solidFill>
              <a:schemeClr val="accent2"/>
            </a:solidFill>
          </a:ln>
        </p:spPr>
      </p:pic>
      <p:pic>
        <p:nvPicPr>
          <p:cNvPr id="4" name="Picture 3"/>
          <p:cNvPicPr>
            <a:picLocks noChangeAspect="1"/>
          </p:cNvPicPr>
          <p:nvPr/>
        </p:nvPicPr>
        <p:blipFill rotWithShape="1">
          <a:blip r:embed="rId4"/>
          <a:srcRect l="878" t="4894" r="529" b="1263"/>
          <a:stretch/>
        </p:blipFill>
        <p:spPr>
          <a:xfrm>
            <a:off x="6401115" y="252682"/>
            <a:ext cx="5770898" cy="3210876"/>
          </a:xfrm>
          <a:prstGeom prst="rect">
            <a:avLst/>
          </a:prstGeom>
          <a:noFill/>
          <a:ln>
            <a:solidFill>
              <a:schemeClr val="accent2"/>
            </a:solidFill>
          </a:ln>
        </p:spPr>
      </p:pic>
    </p:spTree>
    <p:extLst>
      <p:ext uri="{BB962C8B-B14F-4D97-AF65-F5344CB8AC3E}">
        <p14:creationId xmlns:p14="http://schemas.microsoft.com/office/powerpoint/2010/main" val="18949073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Client observer</a:t>
            </a:r>
            <a:endParaRPr lang="en-US" dirty="0"/>
          </a:p>
        </p:txBody>
      </p:sp>
      <p:sp>
        <p:nvSpPr>
          <p:cNvPr id="6" name="Rectangle 5"/>
          <p:cNvSpPr/>
          <p:nvPr/>
        </p:nvSpPr>
        <p:spPr bwMode="auto">
          <a:xfrm>
            <a:off x="4128291" y="1374835"/>
            <a:ext cx="4934556" cy="5212023"/>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756954" y="3235471"/>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756954" y="2127081"/>
            <a:ext cx="734036" cy="699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5696298" y="3318406"/>
            <a:ext cx="1587700" cy="715741"/>
            <a:chOff x="2043897" y="2308555"/>
            <a:chExt cx="1587700" cy="715741"/>
          </a:xfrm>
        </p:grpSpPr>
        <p:sp>
          <p:nvSpPr>
            <p:cNvPr id="142"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43" name="TextBox 142"/>
            <p:cNvSpPr txBox="1"/>
            <p:nvPr/>
          </p:nvSpPr>
          <p:spPr>
            <a:xfrm>
              <a:off x="2043897" y="2839630"/>
              <a:ext cx="15877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A</a:t>
              </a:r>
              <a:endParaRPr lang="en-US" dirty="0">
                <a:gradFill>
                  <a:gsLst>
                    <a:gs pos="2917">
                      <a:srgbClr val="404040"/>
                    </a:gs>
                    <a:gs pos="30000">
                      <a:srgbClr val="404040"/>
                    </a:gs>
                  </a:gsLst>
                  <a:lin ang="5400000" scaled="0"/>
                </a:gradFill>
              </a:endParaRPr>
            </a:p>
          </p:txBody>
        </p:sp>
      </p:grpSp>
      <p:grpSp>
        <p:nvGrpSpPr>
          <p:cNvPr id="10" name="Group 9"/>
          <p:cNvGrpSpPr/>
          <p:nvPr/>
        </p:nvGrpSpPr>
        <p:grpSpPr>
          <a:xfrm>
            <a:off x="5696299" y="4235834"/>
            <a:ext cx="1587698" cy="715741"/>
            <a:chOff x="2043898" y="2308555"/>
            <a:chExt cx="1587698" cy="715741"/>
          </a:xfrm>
        </p:grpSpPr>
        <p:sp>
          <p:nvSpPr>
            <p:cNvPr id="140"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41" name="TextBox 140"/>
            <p:cNvSpPr txBox="1"/>
            <p:nvPr/>
          </p:nvSpPr>
          <p:spPr>
            <a:xfrm>
              <a:off x="2043898" y="2839630"/>
              <a:ext cx="1587698"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B</a:t>
              </a:r>
              <a:endParaRPr lang="en-US" dirty="0">
                <a:gradFill>
                  <a:gsLst>
                    <a:gs pos="2917">
                      <a:srgbClr val="404040"/>
                    </a:gs>
                    <a:gs pos="30000">
                      <a:srgbClr val="404040"/>
                    </a:gs>
                  </a:gsLst>
                  <a:lin ang="5400000" scaled="0"/>
                </a:gradFill>
              </a:endParaRPr>
            </a:p>
          </p:txBody>
        </p:sp>
      </p:grpSp>
      <p:grpSp>
        <p:nvGrpSpPr>
          <p:cNvPr id="11" name="Group 10"/>
          <p:cNvGrpSpPr/>
          <p:nvPr/>
        </p:nvGrpSpPr>
        <p:grpSpPr>
          <a:xfrm>
            <a:off x="5696298" y="5231044"/>
            <a:ext cx="1587700" cy="715741"/>
            <a:chOff x="2043897" y="2308555"/>
            <a:chExt cx="1587700" cy="715741"/>
          </a:xfrm>
        </p:grpSpPr>
        <p:sp>
          <p:nvSpPr>
            <p:cNvPr id="138" name="Freeform 14"/>
            <p:cNvSpPr>
              <a:spLocks noEditPoints="1"/>
            </p:cNvSpPr>
            <p:nvPr/>
          </p:nvSpPr>
          <p:spPr bwMode="black">
            <a:xfrm>
              <a:off x="2575280" y="2308555"/>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9" name="TextBox 138"/>
            <p:cNvSpPr txBox="1"/>
            <p:nvPr/>
          </p:nvSpPr>
          <p:spPr>
            <a:xfrm>
              <a:off x="2043897" y="2839630"/>
              <a:ext cx="15877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smtClean="0">
                  <a:gradFill>
                    <a:gsLst>
                      <a:gs pos="2917">
                        <a:srgbClr val="404040"/>
                      </a:gs>
                      <a:gs pos="30000">
                        <a:srgbClr val="404040"/>
                      </a:gs>
                    </a:gsLst>
                    <a:lin ang="5400000" scaled="0"/>
                  </a:gradFill>
                </a:rPr>
                <a:t>Game Session Grain C</a:t>
              </a:r>
              <a:endParaRPr lang="en-US" dirty="0">
                <a:gradFill>
                  <a:gsLst>
                    <a:gs pos="2917">
                      <a:srgbClr val="404040"/>
                    </a:gs>
                    <a:gs pos="30000">
                      <a:srgbClr val="404040"/>
                    </a:gs>
                  </a:gsLst>
                  <a:lin ang="5400000" scaled="0"/>
                </a:gradFill>
              </a:endParaRPr>
            </a:p>
          </p:txBody>
        </p:sp>
      </p:grpSp>
      <p:grpSp>
        <p:nvGrpSpPr>
          <p:cNvPr id="12" name="Group 11"/>
          <p:cNvGrpSpPr/>
          <p:nvPr/>
        </p:nvGrpSpPr>
        <p:grpSpPr>
          <a:xfrm>
            <a:off x="7797700" y="3312743"/>
            <a:ext cx="988398" cy="700001"/>
            <a:chOff x="4813453" y="2598229"/>
            <a:chExt cx="988398" cy="700001"/>
          </a:xfrm>
        </p:grpSpPr>
        <p:sp>
          <p:nvSpPr>
            <p:cNvPr id="136"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7" name="TextBox 136"/>
            <p:cNvSpPr txBox="1"/>
            <p:nvPr/>
          </p:nvSpPr>
          <p:spPr>
            <a:xfrm>
              <a:off x="4813453" y="3113564"/>
              <a:ext cx="988398"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X</a:t>
              </a:r>
            </a:p>
          </p:txBody>
        </p:sp>
      </p:grpSp>
      <p:grpSp>
        <p:nvGrpSpPr>
          <p:cNvPr id="13" name="Group 12"/>
          <p:cNvGrpSpPr/>
          <p:nvPr/>
        </p:nvGrpSpPr>
        <p:grpSpPr>
          <a:xfrm>
            <a:off x="7797698" y="4256295"/>
            <a:ext cx="988400" cy="700001"/>
            <a:chOff x="4813452" y="2598229"/>
            <a:chExt cx="988400" cy="700001"/>
          </a:xfrm>
        </p:grpSpPr>
        <p:sp>
          <p:nvSpPr>
            <p:cNvPr id="134"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5" name="TextBox 134"/>
            <p:cNvSpPr txBox="1"/>
            <p:nvPr/>
          </p:nvSpPr>
          <p:spPr>
            <a:xfrm>
              <a:off x="4813452" y="3113564"/>
              <a:ext cx="988400"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Y</a:t>
              </a:r>
            </a:p>
          </p:txBody>
        </p:sp>
      </p:grpSp>
      <p:grpSp>
        <p:nvGrpSpPr>
          <p:cNvPr id="14" name="Group 13"/>
          <p:cNvGrpSpPr/>
          <p:nvPr/>
        </p:nvGrpSpPr>
        <p:grpSpPr>
          <a:xfrm>
            <a:off x="7797695" y="5199917"/>
            <a:ext cx="988404" cy="700001"/>
            <a:chOff x="4813450" y="2598229"/>
            <a:chExt cx="988404" cy="700001"/>
          </a:xfrm>
        </p:grpSpPr>
        <p:sp>
          <p:nvSpPr>
            <p:cNvPr id="132" name="Freeform 46"/>
            <p:cNvSpPr>
              <a:spLocks noEditPoints="1"/>
            </p:cNvSpPr>
            <p:nvPr/>
          </p:nvSpPr>
          <p:spPr bwMode="black">
            <a:xfrm>
              <a:off x="5039894" y="2598229"/>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33" name="TextBox 132"/>
            <p:cNvSpPr txBox="1"/>
            <p:nvPr/>
          </p:nvSpPr>
          <p:spPr>
            <a:xfrm>
              <a:off x="4813450" y="3113564"/>
              <a:ext cx="988404" cy="184666"/>
            </a:xfrm>
            <a:prstGeom prst="rect">
              <a:avLst/>
            </a:prstGeom>
            <a:noFill/>
          </p:spPr>
          <p:txBody>
            <a:bodyPr wrap="square" lIns="0" tIns="0" rIns="0" bIns="0" rtlCol="0" anchor="ctr">
              <a:spAutoFit/>
            </a:bodyPr>
            <a:lstStyle>
              <a:defPPr>
                <a:defRPr lang="en-US"/>
              </a:defPPr>
              <a:lvl1pPr algn="ctr">
                <a:defRPr sz="1200">
                  <a:gradFill>
                    <a:gsLst>
                      <a:gs pos="2917">
                        <a:schemeClr val="tx1"/>
                      </a:gs>
                      <a:gs pos="30000">
                        <a:schemeClr val="tx1"/>
                      </a:gs>
                    </a:gsLst>
                    <a:lin ang="5400000" scaled="0"/>
                  </a:gradFill>
                </a:defRPr>
              </a:lvl1pPr>
            </a:lstStyle>
            <a:p>
              <a:r>
                <a:rPr lang="en-US" dirty="0">
                  <a:gradFill>
                    <a:gsLst>
                      <a:gs pos="2917">
                        <a:srgbClr val="404040"/>
                      </a:gs>
                      <a:gs pos="30000">
                        <a:srgbClr val="404040"/>
                      </a:gs>
                    </a:gsLst>
                    <a:lin ang="5400000" scaled="0"/>
                  </a:gradFill>
                </a:rPr>
                <a:t>Player Grain Z</a:t>
              </a:r>
            </a:p>
          </p:txBody>
        </p:sp>
      </p:grpSp>
      <p:sp>
        <p:nvSpPr>
          <p:cNvPr id="15" name="Freeform 10"/>
          <p:cNvSpPr>
            <a:spLocks noEditPoints="1"/>
          </p:cNvSpPr>
          <p:nvPr/>
        </p:nvSpPr>
        <p:spPr bwMode="black">
          <a:xfrm>
            <a:off x="4874159" y="3306376"/>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6" name="Freeform 10"/>
          <p:cNvSpPr>
            <a:spLocks noEditPoints="1"/>
          </p:cNvSpPr>
          <p:nvPr/>
        </p:nvSpPr>
        <p:spPr bwMode="black">
          <a:xfrm>
            <a:off x="4874159" y="3944925"/>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7" name="Freeform 10"/>
          <p:cNvSpPr>
            <a:spLocks noEditPoints="1"/>
          </p:cNvSpPr>
          <p:nvPr/>
        </p:nvSpPr>
        <p:spPr bwMode="black">
          <a:xfrm>
            <a:off x="4874159" y="4583474"/>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a:solidFill>
                <a:srgbClr val="525051"/>
              </a:solidFill>
            </a:endParaRPr>
          </a:p>
        </p:txBody>
      </p:sp>
      <p:sp>
        <p:nvSpPr>
          <p:cNvPr id="18" name="TextBox 17"/>
          <p:cNvSpPr txBox="1"/>
          <p:nvPr/>
        </p:nvSpPr>
        <p:spPr>
          <a:xfrm>
            <a:off x="4776839" y="5134250"/>
            <a:ext cx="717456" cy="553998"/>
          </a:xfrm>
          <a:prstGeom prst="rect">
            <a:avLst/>
          </a:prstGeom>
          <a:noFill/>
        </p:spPr>
        <p:txBody>
          <a:bodyPr wrap="square" lIns="0" tIns="0" rIns="0" bIns="0" rtlCol="0" anchor="ctr">
            <a:spAutoFit/>
          </a:bodyPr>
          <a:lstStyle/>
          <a:p>
            <a:pPr algn="ctr"/>
            <a:r>
              <a:rPr lang="en-US" sz="1200" dirty="0" smtClean="0">
                <a:gradFill>
                  <a:gsLst>
                    <a:gs pos="2917">
                      <a:srgbClr val="404040"/>
                    </a:gs>
                    <a:gs pos="30000">
                      <a:srgbClr val="404040"/>
                    </a:gs>
                  </a:gsLst>
                  <a:lin ang="5400000" scaled="0"/>
                </a:gradFill>
              </a:rPr>
              <a:t>Presence</a:t>
            </a:r>
          </a:p>
          <a:p>
            <a:pPr algn="ctr"/>
            <a:r>
              <a:rPr lang="en-US" sz="1200" dirty="0" smtClean="0">
                <a:gradFill>
                  <a:gsLst>
                    <a:gs pos="2917">
                      <a:srgbClr val="404040"/>
                    </a:gs>
                    <a:gs pos="30000">
                      <a:srgbClr val="404040"/>
                    </a:gs>
                  </a:gsLst>
                  <a:lin ang="5400000" scaled="0"/>
                </a:gradFill>
              </a:rPr>
              <a:t>(Router)</a:t>
            </a:r>
          </a:p>
          <a:p>
            <a:pPr algn="ctr"/>
            <a:r>
              <a:rPr lang="en-US" sz="1200" dirty="0" smtClean="0">
                <a:gradFill>
                  <a:gsLst>
                    <a:gs pos="2917">
                      <a:srgbClr val="404040"/>
                    </a:gs>
                    <a:gs pos="30000">
                      <a:srgbClr val="404040"/>
                    </a:gs>
                  </a:gsLst>
                  <a:lin ang="5400000" scaled="0"/>
                </a:gradFill>
              </a:rPr>
              <a:t>Grains</a:t>
            </a:r>
          </a:p>
        </p:txBody>
      </p:sp>
      <p:grpSp>
        <p:nvGrpSpPr>
          <p:cNvPr id="19" name="Group 76"/>
          <p:cNvGrpSpPr/>
          <p:nvPr/>
        </p:nvGrpSpPr>
        <p:grpSpPr bwMode="black">
          <a:xfrm>
            <a:off x="3825353" y="3311839"/>
            <a:ext cx="663113" cy="511890"/>
            <a:chOff x="7010405" y="2133600"/>
            <a:chExt cx="1379538" cy="1065212"/>
          </a:xfrm>
          <a:solidFill>
            <a:schemeClr val="tx1"/>
          </a:solidFill>
        </p:grpSpPr>
        <p:sp>
          <p:nvSpPr>
            <p:cNvPr id="85"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6"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7"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8"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9"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0"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1"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2"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3"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4"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5"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6"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7"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8"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99"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0"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1"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2"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3"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4"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5"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6"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7"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8"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09"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0"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1"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2"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3"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4"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5"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6"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7"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8"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19"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0"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1"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2"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3"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4"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5"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6"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7"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8"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29"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0"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1"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0" name="Right Arrow 19"/>
          <p:cNvSpPr/>
          <p:nvPr/>
        </p:nvSpPr>
        <p:spPr bwMode="auto">
          <a:xfrm>
            <a:off x="4566932" y="3432116"/>
            <a:ext cx="287290" cy="271337"/>
          </a:xfrm>
          <a:prstGeom prst="rightArrow">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2824060" y="3393512"/>
            <a:ext cx="397545" cy="736770"/>
            <a:chOff x="5963645" y="3138525"/>
            <a:chExt cx="397545" cy="736770"/>
          </a:xfrm>
        </p:grpSpPr>
        <p:pic>
          <p:nvPicPr>
            <p:cNvPr id="83" name="Picture 42" descr="C:\Users\sakuu\Documents\Ballmer WPC\PNGS\xboxpearl.png"/>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black">
            <a:xfrm>
              <a:off x="6004003" y="3138525"/>
              <a:ext cx="316830" cy="317756"/>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5963645" y="3505963"/>
              <a:ext cx="397545"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Game</a:t>
              </a:r>
            </a:p>
            <a:p>
              <a:pPr algn="ctr"/>
              <a:r>
                <a:rPr lang="en-US" sz="1200" dirty="0" smtClean="0">
                  <a:gradFill>
                    <a:gsLst>
                      <a:gs pos="2917">
                        <a:srgbClr val="404040"/>
                      </a:gs>
                      <a:gs pos="30000">
                        <a:srgbClr val="404040"/>
                      </a:gs>
                    </a:gsLst>
                    <a:lin ang="5400000" scaled="0"/>
                  </a:gradFill>
                </a:rPr>
                <a:t>Client</a:t>
              </a:r>
            </a:p>
          </p:txBody>
        </p:sp>
      </p:grpSp>
      <p:sp>
        <p:nvSpPr>
          <p:cNvPr id="22" name="Bent-Up Arrow 21"/>
          <p:cNvSpPr/>
          <p:nvPr/>
        </p:nvSpPr>
        <p:spPr bwMode="auto">
          <a:xfrm rot="5400000" flipH="1" flipV="1">
            <a:off x="5060442" y="1911200"/>
            <a:ext cx="847191" cy="1849296"/>
          </a:xfrm>
          <a:prstGeom prst="bentUpArrow">
            <a:avLst>
              <a:gd name="adj1" fmla="val 17950"/>
              <a:gd name="adj2" fmla="val 17197"/>
              <a:gd name="adj3" fmla="val 23121"/>
            </a:avLst>
          </a:prstGeom>
          <a:solidFill>
            <a:schemeClr val="tx2"/>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76"/>
          <p:cNvGrpSpPr/>
          <p:nvPr/>
        </p:nvGrpSpPr>
        <p:grpSpPr bwMode="black">
          <a:xfrm>
            <a:off x="3825353" y="2206763"/>
            <a:ext cx="663113" cy="511890"/>
            <a:chOff x="7010405" y="2133600"/>
            <a:chExt cx="1379538" cy="1065212"/>
          </a:xfrm>
          <a:solidFill>
            <a:schemeClr val="tx1"/>
          </a:solidFill>
        </p:grpSpPr>
        <p:sp>
          <p:nvSpPr>
            <p:cNvPr id="36"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7"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8"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9"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0"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1"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2"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3"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4"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5"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6"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7"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8"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49"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0"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1"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2"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3"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4"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5"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6"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7"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8"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59"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0"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1"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2"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3"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4"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5"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6"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7"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8"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69"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0"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1"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2"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3"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4"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5"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6"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7"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8"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79"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0"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1"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82"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24" name="Left-Right Arrow 23"/>
          <p:cNvSpPr/>
          <p:nvPr/>
        </p:nvSpPr>
        <p:spPr bwMode="auto">
          <a:xfrm flipH="1">
            <a:off x="3239327" y="2311159"/>
            <a:ext cx="474700" cy="271337"/>
          </a:xfrm>
          <a:prstGeom prst="lef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Bent-Up Arrow 24"/>
          <p:cNvSpPr/>
          <p:nvPr/>
        </p:nvSpPr>
        <p:spPr bwMode="auto">
          <a:xfrm flipV="1">
            <a:off x="4562439" y="2195767"/>
            <a:ext cx="3885401" cy="1094136"/>
          </a:xfrm>
          <a:prstGeom prst="bentUpArrow">
            <a:avLst>
              <a:gd name="adj1" fmla="val 13301"/>
              <a:gd name="adj2" fmla="val 13723"/>
              <a:gd name="adj3" fmla="val 17743"/>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2787984" y="2240330"/>
            <a:ext cx="471283" cy="869146"/>
            <a:chOff x="5927569" y="1985343"/>
            <a:chExt cx="471283" cy="869146"/>
          </a:xfrm>
        </p:grpSpPr>
        <p:sp>
          <p:nvSpPr>
            <p:cNvPr id="34" name="Rounded Rectangle 6"/>
            <p:cNvSpPr/>
            <p:nvPr/>
          </p:nvSpPr>
          <p:spPr bwMode="black">
            <a:xfrm>
              <a:off x="6060509" y="1985343"/>
              <a:ext cx="205403" cy="39704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rgbClr val="404040">
                    <a:lumMod val="50000"/>
                  </a:srgbClr>
                </a:solidFill>
                <a:latin typeface="Segoe Light" pitchFamily="34" charset="0"/>
              </a:endParaRPr>
            </a:p>
          </p:txBody>
        </p:sp>
        <p:sp>
          <p:nvSpPr>
            <p:cNvPr id="35" name="TextBox 34"/>
            <p:cNvSpPr txBox="1"/>
            <p:nvPr/>
          </p:nvSpPr>
          <p:spPr>
            <a:xfrm>
              <a:off x="5927569" y="2485157"/>
              <a:ext cx="471283" cy="369332"/>
            </a:xfrm>
            <a:prstGeom prst="rect">
              <a:avLst/>
            </a:prstGeom>
            <a:noFill/>
          </p:spPr>
          <p:txBody>
            <a:bodyPr wrap="none" lIns="0" tIns="0" rIns="0" bIns="0" rtlCol="0" anchor="ctr">
              <a:spAutoFit/>
            </a:bodyPr>
            <a:lstStyle/>
            <a:p>
              <a:pPr algn="ctr"/>
              <a:r>
                <a:rPr lang="en-US" sz="1200" dirty="0" smtClean="0">
                  <a:gradFill>
                    <a:gsLst>
                      <a:gs pos="2917">
                        <a:srgbClr val="404040"/>
                      </a:gs>
                      <a:gs pos="30000">
                        <a:srgbClr val="404040"/>
                      </a:gs>
                    </a:gsLst>
                    <a:lin ang="5400000" scaled="0"/>
                  </a:gradFill>
                </a:rPr>
                <a:t>Mobile</a:t>
              </a:r>
            </a:p>
            <a:p>
              <a:pPr algn="ctr"/>
              <a:r>
                <a:rPr lang="en-US" sz="1200" dirty="0" smtClean="0">
                  <a:gradFill>
                    <a:gsLst>
                      <a:gs pos="2917">
                        <a:srgbClr val="404040"/>
                      </a:gs>
                      <a:gs pos="30000">
                        <a:srgbClr val="404040"/>
                      </a:gs>
                    </a:gsLst>
                    <a:lin ang="5400000" scaled="0"/>
                  </a:gradFill>
                </a:rPr>
                <a:t>Client</a:t>
              </a:r>
            </a:p>
          </p:txBody>
        </p:sp>
      </p:grpSp>
      <p:grpSp>
        <p:nvGrpSpPr>
          <p:cNvPr id="27" name="Group 26"/>
          <p:cNvGrpSpPr/>
          <p:nvPr/>
        </p:nvGrpSpPr>
        <p:grpSpPr>
          <a:xfrm>
            <a:off x="6802262" y="3431835"/>
            <a:ext cx="1196978" cy="2172903"/>
            <a:chOff x="9903618" y="3176848"/>
            <a:chExt cx="1196978" cy="2172903"/>
          </a:xfrm>
        </p:grpSpPr>
        <p:sp>
          <p:nvSpPr>
            <p:cNvPr id="31" name="Right Arrow 30"/>
            <p:cNvSpPr/>
            <p:nvPr/>
          </p:nvSpPr>
          <p:spPr bwMode="auto">
            <a:xfrm>
              <a:off x="9903618" y="3176848"/>
              <a:ext cx="1196978" cy="271337"/>
            </a:xfrm>
            <a:prstGeom prst="rightArrow">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ight Arrow 31"/>
            <p:cNvSpPr/>
            <p:nvPr/>
          </p:nvSpPr>
          <p:spPr bwMode="auto">
            <a:xfrm>
              <a:off x="10663300" y="4120470"/>
              <a:ext cx="437296" cy="271337"/>
            </a:xfrm>
            <a:prstGeom prst="rightArrow">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Bent-Up Arrow 32"/>
            <p:cNvSpPr/>
            <p:nvPr/>
          </p:nvSpPr>
          <p:spPr bwMode="auto">
            <a:xfrm rot="5400000">
              <a:off x="9832483" y="4081639"/>
              <a:ext cx="2035365" cy="500860"/>
            </a:xfrm>
            <a:prstGeom prst="bentUpArrow">
              <a:avLst>
                <a:gd name="adj1" fmla="val 25569"/>
                <a:gd name="adj2" fmla="val 26766"/>
                <a:gd name="adj3" fmla="val 25922"/>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8" name="Right Arrow 27"/>
          <p:cNvSpPr/>
          <p:nvPr/>
        </p:nvSpPr>
        <p:spPr bwMode="auto">
          <a:xfrm>
            <a:off x="5440823" y="3432116"/>
            <a:ext cx="737210" cy="271337"/>
          </a:xfrm>
          <a:prstGeom prst="rightArrow">
            <a:avLst/>
          </a:prstGeom>
          <a:solidFill>
            <a:srgbClr val="A6A6A6"/>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ight Arrow 28"/>
          <p:cNvSpPr/>
          <p:nvPr/>
        </p:nvSpPr>
        <p:spPr bwMode="auto">
          <a:xfrm>
            <a:off x="3282254" y="3432116"/>
            <a:ext cx="474700" cy="271337"/>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Down Arrow 29"/>
          <p:cNvSpPr/>
          <p:nvPr/>
        </p:nvSpPr>
        <p:spPr bwMode="auto">
          <a:xfrm>
            <a:off x="6462862" y="2232701"/>
            <a:ext cx="308345" cy="1026743"/>
          </a:xfrm>
          <a:prstGeom prst="downArrow">
            <a:avLst/>
          </a:prstGeom>
          <a:solidFill>
            <a:schemeClr val="accent4"/>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74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196015"/>
            <a:ext cx="11887200" cy="4185761"/>
          </a:xfrm>
        </p:spPr>
        <p:txBody>
          <a:bodyPr/>
          <a:lstStyle/>
          <a:p>
            <a:pPr marL="0" indent="0">
              <a:lnSpc>
                <a:spcPct val="100000"/>
              </a:lnSpc>
              <a:spcBef>
                <a:spcPts val="0"/>
              </a:spcBef>
              <a:buNone/>
            </a:pPr>
            <a:r>
              <a:rPr lang="en-US" sz="2000" dirty="0">
                <a:solidFill>
                  <a:srgbClr val="0000FF"/>
                </a:solidFill>
                <a:highlight>
                  <a:srgbClr val="FFFFFF"/>
                </a:highlight>
              </a:rPr>
              <a:t>public</a:t>
            </a:r>
            <a:r>
              <a:rPr lang="en-US" sz="2000" dirty="0">
                <a:solidFill>
                  <a:srgbClr val="000000"/>
                </a:solidFill>
                <a:highlight>
                  <a:srgbClr val="FFFFFF"/>
                </a:highlight>
              </a:rPr>
              <a:t> </a:t>
            </a:r>
            <a:r>
              <a:rPr lang="en-US" sz="2000" dirty="0">
                <a:solidFill>
                  <a:srgbClr val="0000FF"/>
                </a:solidFill>
                <a:highlight>
                  <a:srgbClr val="FFFFFF"/>
                </a:highlight>
              </a:rPr>
              <a:t>interface</a:t>
            </a:r>
            <a:r>
              <a:rPr lang="en-US" sz="2000" dirty="0">
                <a:solidFill>
                  <a:srgbClr val="000000"/>
                </a:solidFill>
                <a:highlight>
                  <a:srgbClr val="FFFFFF"/>
                </a:highlight>
              </a:rPr>
              <a:t> </a:t>
            </a:r>
            <a:r>
              <a:rPr lang="en-US" sz="2000" dirty="0" err="1">
                <a:solidFill>
                  <a:srgbClr val="2B91AF"/>
                </a:solidFill>
                <a:highlight>
                  <a:srgbClr val="FFFFFF"/>
                </a:highlight>
              </a:rPr>
              <a:t>IGameObserver</a:t>
            </a:r>
            <a:r>
              <a:rPr lang="en-US" sz="2000" dirty="0">
                <a:solidFill>
                  <a:srgbClr val="000000"/>
                </a:solidFill>
                <a:highlight>
                  <a:srgbClr val="FFFFFF"/>
                </a:highlight>
              </a:rPr>
              <a:t> : </a:t>
            </a:r>
            <a:r>
              <a:rPr lang="en-US" sz="2000" dirty="0" err="1">
                <a:solidFill>
                  <a:srgbClr val="2B91AF"/>
                </a:solidFill>
                <a:highlight>
                  <a:srgbClr val="FFFFFF"/>
                </a:highlight>
              </a:rPr>
              <a:t>IGrainObserver</a:t>
            </a:r>
            <a:endParaRPr lang="en-US" sz="2000" dirty="0">
              <a:solidFill>
                <a:srgbClr val="000000"/>
              </a:solidFill>
              <a:highlight>
                <a:srgbClr val="FFFFFF"/>
              </a:highlight>
            </a:endParaRPr>
          </a:p>
          <a:p>
            <a:pPr marL="0" indent="0">
              <a:lnSpc>
                <a:spcPct val="100000"/>
              </a:lnSpc>
              <a:spcBef>
                <a:spcPts val="0"/>
              </a:spcBef>
              <a:buNone/>
            </a:pPr>
            <a:r>
              <a:rPr lang="en-US" sz="2000" dirty="0">
                <a:solidFill>
                  <a:srgbClr val="000000"/>
                </a:solidFill>
                <a:highlight>
                  <a:srgbClr val="FFFFFF"/>
                </a:highlight>
              </a:rPr>
              <a:t>{</a:t>
            </a:r>
          </a:p>
          <a:p>
            <a:pPr marL="0" indent="0">
              <a:lnSpc>
                <a:spcPct val="100000"/>
              </a:lnSpc>
              <a:spcBef>
                <a:spcPts val="0"/>
              </a:spcBef>
              <a:buNone/>
            </a:pPr>
            <a:r>
              <a:rPr lang="en-US" sz="2000" dirty="0">
                <a:solidFill>
                  <a:srgbClr val="000000"/>
                </a:solidFill>
                <a:highlight>
                  <a:srgbClr val="FFFFFF"/>
                </a:highlight>
              </a:rPr>
              <a:t>    </a:t>
            </a:r>
            <a:r>
              <a:rPr lang="en-US" sz="2000" dirty="0">
                <a:solidFill>
                  <a:srgbClr val="0000FF"/>
                </a:solidFill>
                <a:highlight>
                  <a:srgbClr val="FFFFFF"/>
                </a:highlight>
              </a:rPr>
              <a:t>void</a:t>
            </a:r>
            <a:r>
              <a:rPr lang="en-US" sz="2000" dirty="0">
                <a:solidFill>
                  <a:srgbClr val="000000"/>
                </a:solidFill>
                <a:highlight>
                  <a:srgbClr val="FFFFFF"/>
                </a:highlight>
              </a:rPr>
              <a:t> </a:t>
            </a:r>
            <a:r>
              <a:rPr lang="en-US" sz="2000" dirty="0" err="1">
                <a:solidFill>
                  <a:srgbClr val="000000"/>
                </a:solidFill>
                <a:highlight>
                  <a:srgbClr val="FFFFFF"/>
                </a:highlight>
              </a:rPr>
              <a:t>UpdateGameScore</a:t>
            </a:r>
            <a:r>
              <a:rPr lang="en-US" sz="2000" dirty="0">
                <a:solidFill>
                  <a:srgbClr val="000000"/>
                </a:solidFill>
                <a:highlight>
                  <a:srgbClr val="FFFFFF"/>
                </a:highlight>
              </a:rPr>
              <a:t>(</a:t>
            </a:r>
            <a:r>
              <a:rPr lang="en-US" sz="2000" dirty="0">
                <a:solidFill>
                  <a:srgbClr val="0000FF"/>
                </a:solidFill>
                <a:highlight>
                  <a:srgbClr val="FFFFFF"/>
                </a:highlight>
              </a:rPr>
              <a:t>string</a:t>
            </a:r>
            <a:r>
              <a:rPr lang="en-US" sz="2000" dirty="0">
                <a:solidFill>
                  <a:srgbClr val="000000"/>
                </a:solidFill>
                <a:highlight>
                  <a:srgbClr val="FFFFFF"/>
                </a:highlight>
              </a:rPr>
              <a:t> score);</a:t>
            </a:r>
          </a:p>
          <a:p>
            <a:pPr marL="0" indent="0">
              <a:lnSpc>
                <a:spcPct val="100000"/>
              </a:lnSpc>
              <a:spcBef>
                <a:spcPts val="0"/>
              </a:spcBef>
              <a:buNone/>
            </a:pPr>
            <a:r>
              <a:rPr lang="en-US" sz="2000" dirty="0">
                <a:solidFill>
                  <a:srgbClr val="000000"/>
                </a:solidFill>
                <a:highlight>
                  <a:srgbClr val="FFFFFF"/>
                </a:highlight>
              </a:rPr>
              <a:t>}</a:t>
            </a:r>
          </a:p>
          <a:p>
            <a:pPr marL="0" indent="0">
              <a:lnSpc>
                <a:spcPct val="100000"/>
              </a:lnSpc>
              <a:spcBef>
                <a:spcPts val="0"/>
              </a:spcBef>
              <a:buNone/>
            </a:pPr>
            <a:endParaRPr lang="en-US" sz="2000" dirty="0" smtClean="0"/>
          </a:p>
          <a:p>
            <a:pPr marL="0" indent="0">
              <a:lnSpc>
                <a:spcPct val="100000"/>
              </a:lnSpc>
              <a:spcBef>
                <a:spcPts val="0"/>
              </a:spcBef>
              <a:buNone/>
            </a:pPr>
            <a:endParaRPr lang="en-US" sz="2000" dirty="0"/>
          </a:p>
          <a:p>
            <a:pPr marL="0" indent="0">
              <a:lnSpc>
                <a:spcPct val="100000"/>
              </a:lnSpc>
              <a:spcBef>
                <a:spcPts val="0"/>
              </a:spcBef>
              <a:buNone/>
            </a:pPr>
            <a:r>
              <a:rPr lang="en-US" sz="2000" dirty="0" smtClean="0">
                <a:solidFill>
                  <a:srgbClr val="0000FF"/>
                </a:solidFill>
                <a:highlight>
                  <a:srgbClr val="FFFFFF"/>
                </a:highlight>
              </a:rPr>
              <a:t>private</a:t>
            </a:r>
            <a:r>
              <a:rPr lang="en-US" sz="2000" dirty="0" smtClean="0">
                <a:solidFill>
                  <a:srgbClr val="000000"/>
                </a:solidFill>
                <a:highlight>
                  <a:srgbClr val="FFFFFF"/>
                </a:highlight>
              </a:rPr>
              <a:t> </a:t>
            </a:r>
            <a:r>
              <a:rPr lang="en-US" sz="2000" dirty="0">
                <a:solidFill>
                  <a:srgbClr val="0000FF"/>
                </a:solidFill>
                <a:highlight>
                  <a:srgbClr val="FFFFFF"/>
                </a:highlight>
              </a:rPr>
              <a:t>class</a:t>
            </a:r>
            <a:r>
              <a:rPr lang="en-US" sz="2000" dirty="0">
                <a:solidFill>
                  <a:srgbClr val="000000"/>
                </a:solidFill>
                <a:highlight>
                  <a:srgbClr val="FFFFFF"/>
                </a:highlight>
              </a:rPr>
              <a:t> </a:t>
            </a:r>
            <a:r>
              <a:rPr lang="en-US" sz="2000" dirty="0" err="1">
                <a:solidFill>
                  <a:srgbClr val="2B91AF"/>
                </a:solidFill>
                <a:highlight>
                  <a:srgbClr val="FFFFFF"/>
                </a:highlight>
              </a:rPr>
              <a:t>GameObserver</a:t>
            </a:r>
            <a:r>
              <a:rPr lang="en-US" sz="2000" dirty="0">
                <a:solidFill>
                  <a:srgbClr val="000000"/>
                </a:solidFill>
                <a:highlight>
                  <a:srgbClr val="FFFFFF"/>
                </a:highlight>
              </a:rPr>
              <a:t> : </a:t>
            </a:r>
            <a:r>
              <a:rPr lang="en-US" sz="2000" dirty="0" err="1">
                <a:solidFill>
                  <a:srgbClr val="2B91AF"/>
                </a:solidFill>
                <a:highlight>
                  <a:srgbClr val="FFFFFF"/>
                </a:highlight>
              </a:rPr>
              <a:t>IGameObserver</a:t>
            </a:r>
            <a:endParaRPr lang="en-US" sz="2000" dirty="0">
              <a:solidFill>
                <a:srgbClr val="000000"/>
              </a:solidFill>
              <a:highlight>
                <a:srgbClr val="FFFFFF"/>
              </a:highlight>
            </a:endParaRPr>
          </a:p>
          <a:p>
            <a:pPr marL="0" indent="0">
              <a:lnSpc>
                <a:spcPct val="100000"/>
              </a:lnSpc>
              <a:spcBef>
                <a:spcPts val="0"/>
              </a:spcBef>
              <a:buNone/>
            </a:pPr>
            <a:r>
              <a:rPr lang="en-US" sz="2000" dirty="0" smtClean="0">
                <a:solidFill>
                  <a:srgbClr val="000000"/>
                </a:solidFill>
                <a:highlight>
                  <a:srgbClr val="FFFFFF"/>
                </a:highlight>
              </a:rPr>
              <a:t>{</a:t>
            </a:r>
            <a:endParaRPr lang="en-US" sz="2000" dirty="0">
              <a:solidFill>
                <a:srgbClr val="000000"/>
              </a:solidFill>
              <a:highlight>
                <a:srgbClr val="FFFFFF"/>
              </a:highlight>
            </a:endParaRPr>
          </a:p>
          <a:p>
            <a:pPr marL="0" indent="0">
              <a:lnSpc>
                <a:spcPct val="100000"/>
              </a:lnSpc>
              <a:spcBef>
                <a:spcPts val="0"/>
              </a:spcBef>
              <a:buNone/>
            </a:pPr>
            <a:r>
              <a:rPr lang="en-US" sz="2000" dirty="0" smtClean="0">
                <a:solidFill>
                  <a:srgbClr val="0000FF"/>
                </a:solidFill>
                <a:highlight>
                  <a:srgbClr val="FFFFFF"/>
                </a:highlight>
              </a:rPr>
              <a:t>    public</a:t>
            </a:r>
            <a:r>
              <a:rPr lang="en-US" sz="2000" dirty="0" smtClean="0">
                <a:solidFill>
                  <a:srgbClr val="000000"/>
                </a:solidFill>
                <a:highlight>
                  <a:srgbClr val="FFFFFF"/>
                </a:highlight>
              </a:rPr>
              <a:t> </a:t>
            </a:r>
            <a:r>
              <a:rPr lang="en-US" sz="2000" dirty="0">
                <a:solidFill>
                  <a:srgbClr val="0000FF"/>
                </a:solidFill>
                <a:highlight>
                  <a:srgbClr val="FFFFFF"/>
                </a:highlight>
              </a:rPr>
              <a:t>void</a:t>
            </a:r>
            <a:r>
              <a:rPr lang="en-US" sz="2000" dirty="0">
                <a:solidFill>
                  <a:srgbClr val="000000"/>
                </a:solidFill>
                <a:highlight>
                  <a:srgbClr val="FFFFFF"/>
                </a:highlight>
              </a:rPr>
              <a:t> </a:t>
            </a:r>
            <a:r>
              <a:rPr lang="en-US" sz="2000" dirty="0" err="1">
                <a:solidFill>
                  <a:srgbClr val="000000"/>
                </a:solidFill>
                <a:highlight>
                  <a:srgbClr val="FFFFFF"/>
                </a:highlight>
              </a:rPr>
              <a:t>UpdateGameScore</a:t>
            </a:r>
            <a:r>
              <a:rPr lang="en-US" sz="2000" dirty="0">
                <a:solidFill>
                  <a:srgbClr val="000000"/>
                </a:solidFill>
                <a:highlight>
                  <a:srgbClr val="FFFFFF"/>
                </a:highlight>
              </a:rPr>
              <a:t>(</a:t>
            </a:r>
            <a:r>
              <a:rPr lang="en-US" sz="2000" dirty="0">
                <a:solidFill>
                  <a:srgbClr val="0000FF"/>
                </a:solidFill>
                <a:highlight>
                  <a:srgbClr val="FFFFFF"/>
                </a:highlight>
              </a:rPr>
              <a:t>string</a:t>
            </a:r>
            <a:r>
              <a:rPr lang="en-US" sz="2000" dirty="0">
                <a:solidFill>
                  <a:srgbClr val="000000"/>
                </a:solidFill>
                <a:highlight>
                  <a:srgbClr val="FFFFFF"/>
                </a:highlight>
              </a:rPr>
              <a:t> score)</a:t>
            </a:r>
          </a:p>
          <a:p>
            <a:pPr marL="0" indent="0">
              <a:lnSpc>
                <a:spcPct val="100000"/>
              </a:lnSpc>
              <a:spcBef>
                <a:spcPts val="0"/>
              </a:spcBef>
              <a:buNone/>
            </a:pPr>
            <a:r>
              <a:rPr lang="en-US" sz="2000" dirty="0" smtClean="0">
                <a:solidFill>
                  <a:srgbClr val="000000"/>
                </a:solidFill>
                <a:highlight>
                  <a:srgbClr val="FFFFFF"/>
                </a:highlight>
              </a:rPr>
              <a:t>    </a:t>
            </a:r>
            <a:r>
              <a:rPr lang="en-US" sz="2000" dirty="0">
                <a:solidFill>
                  <a:srgbClr val="000000"/>
                </a:solidFill>
                <a:highlight>
                  <a:srgbClr val="FFFFFF"/>
                </a:highlight>
              </a:rPr>
              <a:t>{</a:t>
            </a:r>
          </a:p>
          <a:p>
            <a:pPr marL="0" indent="0">
              <a:lnSpc>
                <a:spcPct val="100000"/>
              </a:lnSpc>
              <a:spcBef>
                <a:spcPts val="0"/>
              </a:spcBef>
              <a:buNone/>
            </a:pPr>
            <a:r>
              <a:rPr lang="en-US" sz="2000" dirty="0" smtClean="0">
                <a:solidFill>
                  <a:srgbClr val="000000"/>
                </a:solidFill>
                <a:highlight>
                  <a:srgbClr val="FFFFFF"/>
                </a:highlight>
              </a:rPr>
              <a:t>        </a:t>
            </a:r>
            <a:r>
              <a:rPr lang="en-US" sz="2000" dirty="0" err="1">
                <a:solidFill>
                  <a:srgbClr val="2B91AF"/>
                </a:solidFill>
                <a:highlight>
                  <a:srgbClr val="FFFFFF"/>
                </a:highlight>
              </a:rPr>
              <a:t>Console</a:t>
            </a:r>
            <a:r>
              <a:rPr lang="en-US" sz="2000" dirty="0" err="1">
                <a:solidFill>
                  <a:srgbClr val="000000"/>
                </a:solidFill>
                <a:highlight>
                  <a:srgbClr val="FFFFFF"/>
                </a:highlight>
              </a:rPr>
              <a:t>.WriteLine</a:t>
            </a:r>
            <a:r>
              <a:rPr lang="en-US" sz="2000" dirty="0">
                <a:solidFill>
                  <a:srgbClr val="000000"/>
                </a:solidFill>
                <a:highlight>
                  <a:srgbClr val="FFFFFF"/>
                </a:highlight>
              </a:rPr>
              <a:t>(</a:t>
            </a:r>
            <a:r>
              <a:rPr lang="en-US" sz="2000" dirty="0">
                <a:solidFill>
                  <a:srgbClr val="A31515"/>
                </a:solidFill>
                <a:highlight>
                  <a:srgbClr val="FFFFFF"/>
                </a:highlight>
              </a:rPr>
              <a:t>"New game score: {0}"</a:t>
            </a:r>
            <a:r>
              <a:rPr lang="en-US" sz="2000" dirty="0">
                <a:solidFill>
                  <a:srgbClr val="000000"/>
                </a:solidFill>
                <a:highlight>
                  <a:srgbClr val="FFFFFF"/>
                </a:highlight>
              </a:rPr>
              <a:t>, score);</a:t>
            </a:r>
          </a:p>
          <a:p>
            <a:pPr marL="0" indent="0">
              <a:lnSpc>
                <a:spcPct val="100000"/>
              </a:lnSpc>
              <a:spcBef>
                <a:spcPts val="0"/>
              </a:spcBef>
              <a:buNone/>
            </a:pPr>
            <a:r>
              <a:rPr lang="en-US" sz="2000" dirty="0" smtClean="0">
                <a:solidFill>
                  <a:srgbClr val="000000"/>
                </a:solidFill>
                <a:highlight>
                  <a:srgbClr val="FFFFFF"/>
                </a:highlight>
              </a:rPr>
              <a:t>    </a:t>
            </a:r>
            <a:r>
              <a:rPr lang="en-US" sz="2000" dirty="0">
                <a:solidFill>
                  <a:srgbClr val="000000"/>
                </a:solidFill>
                <a:highlight>
                  <a:srgbClr val="FFFFFF"/>
                </a:highlight>
              </a:rPr>
              <a:t>}</a:t>
            </a:r>
          </a:p>
          <a:p>
            <a:pPr marL="0" indent="0">
              <a:lnSpc>
                <a:spcPct val="100000"/>
              </a:lnSpc>
              <a:spcBef>
                <a:spcPts val="0"/>
              </a:spcBef>
              <a:buNone/>
            </a:pPr>
            <a:r>
              <a:rPr lang="en-US" sz="2000" dirty="0" smtClean="0">
                <a:solidFill>
                  <a:srgbClr val="000000"/>
                </a:solidFill>
                <a:highlight>
                  <a:srgbClr val="FFFFFF"/>
                </a:highlight>
              </a:rPr>
              <a:t>}</a:t>
            </a:r>
            <a:endParaRPr lang="en-US" sz="2000" dirty="0" smtClean="0"/>
          </a:p>
        </p:txBody>
      </p:sp>
      <p:sp>
        <p:nvSpPr>
          <p:cNvPr id="3" name="Title 2"/>
          <p:cNvSpPr>
            <a:spLocks noGrp="1"/>
          </p:cNvSpPr>
          <p:nvPr>
            <p:ph type="title"/>
          </p:nvPr>
        </p:nvSpPr>
        <p:spPr/>
        <p:txBody>
          <a:bodyPr/>
          <a:lstStyle/>
          <a:p>
            <a:r>
              <a:rPr lang="en-US" dirty="0" smtClean="0"/>
              <a:t>Grain observers</a:t>
            </a:r>
            <a:endParaRPr lang="en-US" dirty="0"/>
          </a:p>
        </p:txBody>
      </p:sp>
    </p:spTree>
    <p:extLst>
      <p:ext uri="{BB962C8B-B14F-4D97-AF65-F5344CB8AC3E}">
        <p14:creationId xmlns:p14="http://schemas.microsoft.com/office/powerpoint/2010/main" val="1666167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639" y="1674229"/>
            <a:ext cx="11889564" cy="2554545"/>
          </a:xfrm>
          <a:prstGeom prst="rect">
            <a:avLst/>
          </a:prstGeom>
        </p:spPr>
        <p:txBody>
          <a:bodyPr wrap="square">
            <a:spAutoFit/>
          </a:bodyPr>
          <a:lstStyle/>
          <a:p>
            <a:r>
              <a:rPr lang="en-US" sz="1600" dirty="0" err="1">
                <a:solidFill>
                  <a:srgbClr val="2B91AF"/>
                </a:solidFill>
                <a:highlight>
                  <a:srgbClr val="FFFFFF"/>
                </a:highlight>
                <a:latin typeface="Consolas" panose="020B0609020204030204" pitchFamily="49" charset="0"/>
              </a:rPr>
              <a:t>IPlayerGrain</a:t>
            </a:r>
            <a:r>
              <a:rPr lang="en-US" sz="1600" dirty="0">
                <a:solidFill>
                  <a:srgbClr val="000000"/>
                </a:solidFill>
                <a:highlight>
                  <a:srgbClr val="FFFFFF"/>
                </a:highlight>
                <a:latin typeface="Consolas" panose="020B0609020204030204" pitchFamily="49" charset="0"/>
              </a:rPr>
              <a:t> player = </a:t>
            </a:r>
            <a:r>
              <a:rPr lang="en-US" sz="1600" dirty="0" err="1">
                <a:solidFill>
                  <a:srgbClr val="2B91AF"/>
                </a:solidFill>
                <a:highlight>
                  <a:srgbClr val="FFFFFF"/>
                </a:highlight>
                <a:latin typeface="Consolas" panose="020B0609020204030204" pitchFamily="49" charset="0"/>
              </a:rPr>
              <a:t>PlayerGrainFactory</a:t>
            </a:r>
            <a:r>
              <a:rPr lang="en-US" sz="1600" dirty="0" err="1">
                <a:solidFill>
                  <a:srgbClr val="000000"/>
                </a:solidFill>
                <a:highlight>
                  <a:srgbClr val="FFFFFF"/>
                </a:highlight>
                <a:latin typeface="Consolas" panose="020B0609020204030204" pitchFamily="49" charset="0"/>
              </a:rPr>
              <a:t>.GetGrain</a:t>
            </a:r>
            <a:r>
              <a:rPr lang="en-US" sz="1600" dirty="0">
                <a:solidFill>
                  <a:srgbClr val="000000"/>
                </a:solidFill>
                <a:highlight>
                  <a:srgbClr val="FFFFFF"/>
                </a:highlight>
                <a:latin typeface="Consolas" panose="020B0609020204030204" pitchFamily="49" charset="0"/>
              </a:rPr>
              <a:t>(</a:t>
            </a:r>
            <a:r>
              <a:rPr lang="en-US" sz="1600" dirty="0" err="1">
                <a:solidFill>
                  <a:srgbClr val="000000"/>
                </a:solidFill>
                <a:highlight>
                  <a:srgbClr val="FFFFFF"/>
                </a:highlight>
                <a:latin typeface="Consolas" panose="020B0609020204030204" pitchFamily="49" charset="0"/>
              </a:rPr>
              <a:t>playerId</a:t>
            </a:r>
            <a:r>
              <a:rPr lang="en-US" sz="1600" dirty="0">
                <a:solidFill>
                  <a:srgbClr val="000000"/>
                </a:solidFill>
                <a:highlight>
                  <a:srgbClr val="FFFFFF"/>
                </a:highlight>
                <a:latin typeface="Consolas" panose="020B0609020204030204" pitchFamily="49" charset="0"/>
              </a:rPr>
              <a:t>);</a:t>
            </a:r>
          </a:p>
          <a:p>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0000"/>
                </a:solidFill>
                <a:highlight>
                  <a:srgbClr val="FFFFFF"/>
                </a:highlight>
                <a:latin typeface="Consolas" panose="020B0609020204030204" pitchFamily="49" charset="0"/>
              </a:rPr>
              <a:t>game </a:t>
            </a:r>
            <a:r>
              <a:rPr lang="en-US" sz="1600" dirty="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000000"/>
                </a:solidFill>
                <a:highlight>
                  <a:srgbClr val="FFFFFF"/>
                </a:highlight>
                <a:latin typeface="Consolas" panose="020B0609020204030204" pitchFamily="49" charset="0"/>
              </a:rPr>
              <a:t>player.CurrentGame</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FF"/>
                </a:solidFill>
                <a:highlight>
                  <a:srgbClr val="FFFFFF"/>
                </a:highlight>
                <a:latin typeface="Consolas" panose="020B0609020204030204" pitchFamily="49" charset="0"/>
              </a:rPr>
              <a:t>if</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(game </a:t>
            </a:r>
            <a:r>
              <a:rPr lang="en-US" sz="1600" dirty="0" smtClean="0">
                <a:solidFill>
                  <a:srgbClr val="000000"/>
                </a:solidFill>
                <a:highlight>
                  <a:srgbClr val="FFFFFF"/>
                </a:highlight>
                <a:latin typeface="Consolas" panose="020B0609020204030204" pitchFamily="49" charset="0"/>
              </a:rPr>
              <a:t>!= </a:t>
            </a:r>
            <a:r>
              <a:rPr lang="en-US" sz="1600" dirty="0">
                <a:solidFill>
                  <a:srgbClr val="0000FF"/>
                </a:solidFill>
                <a:highlight>
                  <a:srgbClr val="FFFFFF"/>
                </a:highlight>
                <a:latin typeface="Consolas" panose="020B0609020204030204" pitchFamily="49" charset="0"/>
              </a:rPr>
              <a:t>null</a:t>
            </a:r>
            <a:r>
              <a:rPr lang="en-US" sz="1600" dirty="0">
                <a:solidFill>
                  <a:srgbClr val="000000"/>
                </a:solidFill>
                <a:highlight>
                  <a:srgbClr val="FFFFFF"/>
                </a:highlight>
                <a:latin typeface="Consolas" panose="020B0609020204030204" pitchFamily="49" charset="0"/>
              </a:rPr>
              <a:t>)</a:t>
            </a:r>
          </a:p>
          <a:p>
            <a:r>
              <a:rPr lang="en-US" sz="1600" dirty="0" smtClean="0">
                <a:solidFill>
                  <a:srgbClr val="000000"/>
                </a:solidFill>
                <a:highlight>
                  <a:srgbClr val="FFFFFF"/>
                </a:highlight>
                <a:latin typeface="Consolas" panose="020B0609020204030204" pitchFamily="49" charset="0"/>
              </a:rPr>
              <a:t>{</a:t>
            </a:r>
            <a:endParaRPr lang="en-US" sz="1600" dirty="0">
              <a:solidFill>
                <a:srgbClr val="008000"/>
              </a:solidFill>
              <a:highlight>
                <a:srgbClr val="FFFFFF"/>
              </a:highlight>
              <a:latin typeface="Consolas" panose="020B0609020204030204" pitchFamily="49" charset="0"/>
            </a:endParaRPr>
          </a:p>
          <a:p>
            <a:r>
              <a:rPr lang="en-US" sz="1600" dirty="0" smtClean="0">
                <a:solidFill>
                  <a:srgbClr val="008000"/>
                </a:solidFill>
                <a:highlight>
                  <a:srgbClr val="FFFFFF"/>
                </a:highlight>
                <a:latin typeface="Consolas" panose="020B0609020204030204" pitchFamily="49" charset="0"/>
              </a:rPr>
              <a:t>    // Subscribe for updates</a:t>
            </a:r>
            <a:endParaRPr lang="en-US" sz="1600" dirty="0" smtClean="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a:t>
            </a:r>
            <a:r>
              <a:rPr lang="en-US" sz="1600" dirty="0" err="1" smtClean="0">
                <a:solidFill>
                  <a:srgbClr val="0000FF"/>
                </a:solidFill>
                <a:highlight>
                  <a:srgbClr val="FFFFFF"/>
                </a:highlight>
                <a:latin typeface="Consolas" panose="020B0609020204030204" pitchFamily="49" charset="0"/>
              </a:rPr>
              <a:t>var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watcher = </a:t>
            </a:r>
            <a:r>
              <a:rPr lang="en-US" sz="1600" dirty="0">
                <a:solidFill>
                  <a:srgbClr val="0000FF"/>
                </a:solidFill>
                <a:highlight>
                  <a:srgbClr val="FFFFFF"/>
                </a:highlight>
                <a:latin typeface="Consolas" panose="020B0609020204030204" pitchFamily="49" charset="0"/>
              </a:rPr>
              <a:t>new</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GameObserver</a:t>
            </a:r>
            <a:r>
              <a:rPr lang="en-US" sz="1600" dirty="0" smtClean="0">
                <a:solidFill>
                  <a:srgbClr val="000000"/>
                </a:solidFill>
                <a:highlight>
                  <a:srgbClr val="FFFFFF"/>
                </a:highlight>
                <a:latin typeface="Consolas" panose="020B0609020204030204" pitchFamily="49" charset="0"/>
              </a:rPr>
              <a:t>(); </a:t>
            </a:r>
            <a:endParaRPr lang="en-US" sz="1600" dirty="0">
              <a:solidFill>
                <a:srgbClr val="000000"/>
              </a:solidFill>
              <a:highlight>
                <a:srgbClr val="FFFFFF"/>
              </a:highlight>
              <a:latin typeface="Consolas" panose="020B0609020204030204" pitchFamily="49" charset="0"/>
            </a:endParaRPr>
          </a:p>
          <a:p>
            <a:r>
              <a:rPr lang="en-US" sz="1600" dirty="0" smtClean="0">
                <a:solidFill>
                  <a:srgbClr val="2B91AF"/>
                </a:solidFill>
                <a:highlight>
                  <a:srgbClr val="FFFFFF"/>
                </a:highlight>
                <a:latin typeface="Consolas" panose="020B0609020204030204" pitchFamily="49" charset="0"/>
              </a:rPr>
              <a:t>    </a:t>
            </a:r>
            <a:r>
              <a:rPr lang="en-US" sz="1600" dirty="0" err="1" smtClean="0">
                <a:solidFill>
                  <a:srgbClr val="2B91AF"/>
                </a:solidFill>
                <a:highlight>
                  <a:srgbClr val="FFFFFF"/>
                </a:highlight>
                <a:latin typeface="Consolas" panose="020B0609020204030204" pitchFamily="49" charset="0"/>
              </a:rPr>
              <a:t>IGameObserver</a:t>
            </a:r>
            <a:r>
              <a:rPr lang="en-US" sz="1600" dirty="0" smtClean="0">
                <a:solidFill>
                  <a:srgbClr val="000000"/>
                </a:solidFill>
                <a:highlight>
                  <a:srgbClr val="FFFFFF"/>
                </a:highlight>
                <a:latin typeface="Consolas" panose="020B0609020204030204" pitchFamily="49" charset="0"/>
              </a:rPr>
              <a:t> </a:t>
            </a:r>
            <a:r>
              <a:rPr lang="en-US" sz="1600" dirty="0">
                <a:solidFill>
                  <a:srgbClr val="000000"/>
                </a:solidFill>
                <a:highlight>
                  <a:srgbClr val="FFFFFF"/>
                </a:highlight>
                <a:latin typeface="Consolas" panose="020B0609020204030204" pitchFamily="49" charset="0"/>
              </a:rPr>
              <a:t>reference = </a:t>
            </a:r>
            <a:r>
              <a:rPr lang="en-US" sz="1600" dirty="0">
                <a:solidFill>
                  <a:srgbClr val="0000FF"/>
                </a:solidFill>
                <a:highlight>
                  <a:srgbClr val="FFFFFF"/>
                </a:highlight>
                <a:latin typeface="Consolas" panose="020B0609020204030204" pitchFamily="49" charset="0"/>
              </a:rPr>
              <a:t>await</a:t>
            </a:r>
            <a:r>
              <a:rPr lang="en-US" sz="1600" dirty="0">
                <a:solidFill>
                  <a:srgbClr val="000000"/>
                </a:solidFill>
                <a:highlight>
                  <a:srgbClr val="FFFFFF"/>
                </a:highlight>
                <a:latin typeface="Consolas" panose="020B0609020204030204" pitchFamily="49" charset="0"/>
              </a:rPr>
              <a:t> </a:t>
            </a:r>
            <a:r>
              <a:rPr lang="en-US" sz="1600" dirty="0" err="1">
                <a:solidFill>
                  <a:srgbClr val="2B91AF"/>
                </a:solidFill>
                <a:highlight>
                  <a:srgbClr val="FFFFFF"/>
                </a:highlight>
                <a:latin typeface="Consolas" panose="020B0609020204030204" pitchFamily="49" charset="0"/>
              </a:rPr>
              <a:t>GameObserverFactory</a:t>
            </a:r>
            <a:r>
              <a:rPr lang="en-US" sz="1600" dirty="0" err="1">
                <a:solidFill>
                  <a:srgbClr val="000000"/>
                </a:solidFill>
                <a:highlight>
                  <a:srgbClr val="FFFFFF"/>
                </a:highlight>
                <a:latin typeface="Consolas" panose="020B0609020204030204" pitchFamily="49" charset="0"/>
              </a:rPr>
              <a:t>.CreateObjectReference</a:t>
            </a:r>
            <a:r>
              <a:rPr lang="en-US" sz="1600" dirty="0">
                <a:solidFill>
                  <a:srgbClr val="000000"/>
                </a:solidFill>
                <a:highlight>
                  <a:srgbClr val="FFFFFF"/>
                </a:highlight>
                <a:latin typeface="Consolas" panose="020B0609020204030204" pitchFamily="49" charset="0"/>
              </a:rPr>
              <a:t>(watcher);</a:t>
            </a:r>
          </a:p>
          <a:p>
            <a:r>
              <a:rPr lang="en-US" sz="1600" dirty="0" smtClean="0">
                <a:solidFill>
                  <a:srgbClr val="000000"/>
                </a:solidFill>
                <a:highlight>
                  <a:srgbClr val="FFFFFF"/>
                </a:highlight>
                <a:latin typeface="Consolas" panose="020B0609020204030204" pitchFamily="49" charset="0"/>
              </a:rPr>
              <a:t>    </a:t>
            </a:r>
            <a:r>
              <a:rPr lang="en-US" sz="1600" dirty="0" err="1" smtClean="0">
                <a:solidFill>
                  <a:srgbClr val="000000"/>
                </a:solidFill>
                <a:highlight>
                  <a:srgbClr val="FFFFFF"/>
                </a:highlight>
                <a:latin typeface="Consolas" panose="020B0609020204030204" pitchFamily="49" charset="0"/>
              </a:rPr>
              <a:t>game.SubscribeForGameUpdates</a:t>
            </a:r>
            <a:r>
              <a:rPr lang="en-US" sz="1600" dirty="0" smtClean="0">
                <a:solidFill>
                  <a:srgbClr val="000000"/>
                </a:solidFill>
                <a:highlight>
                  <a:srgbClr val="FFFFFF"/>
                </a:highlight>
                <a:latin typeface="Consolas" panose="020B0609020204030204" pitchFamily="49" charset="0"/>
              </a:rPr>
              <a:t>(reference</a:t>
            </a:r>
            <a:r>
              <a:rPr lang="en-US" sz="1600" dirty="0">
                <a:solidFill>
                  <a:srgbClr val="000000"/>
                </a:solidFill>
                <a:highlight>
                  <a:srgbClr val="FFFFFF"/>
                </a:highlight>
                <a:latin typeface="Consolas" panose="020B0609020204030204" pitchFamily="49" charset="0"/>
              </a:rPr>
              <a:t>).Wait</a:t>
            </a:r>
            <a:r>
              <a:rPr lang="en-US" sz="1600" dirty="0" smtClean="0">
                <a:solidFill>
                  <a:srgbClr val="000000"/>
                </a:solidFill>
                <a:highlight>
                  <a:srgbClr val="FFFFFF"/>
                </a:highlight>
                <a:latin typeface="Consolas" panose="020B0609020204030204" pitchFamily="49" charset="0"/>
              </a:rPr>
              <a:t>();</a:t>
            </a:r>
          </a:p>
          <a:p>
            <a:r>
              <a:rPr lang="en-US" sz="1600" dirty="0">
                <a:solidFill>
                  <a:srgbClr val="000000"/>
                </a:solidFill>
                <a:highlight>
                  <a:srgbClr val="FFFFFF"/>
                </a:highlight>
                <a:latin typeface="Consolas" panose="020B0609020204030204" pitchFamily="49" charset="0"/>
              </a:rPr>
              <a:t>}</a:t>
            </a:r>
            <a:endParaRPr lang="en-US" sz="1600" dirty="0" smtClean="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smtClean="0"/>
              <a:t>Client observer: subscribing</a:t>
            </a:r>
            <a:endParaRPr lang="en-US" dirty="0"/>
          </a:p>
        </p:txBody>
      </p:sp>
      <p:sp>
        <p:nvSpPr>
          <p:cNvPr id="6" name="Line Callout 1 5"/>
          <p:cNvSpPr/>
          <p:nvPr/>
        </p:nvSpPr>
        <p:spPr bwMode="auto">
          <a:xfrm>
            <a:off x="8687090" y="4431621"/>
            <a:ext cx="3349837" cy="517065"/>
          </a:xfrm>
          <a:prstGeom prst="borderCallout1">
            <a:avLst>
              <a:gd name="adj1" fmla="val -24448"/>
              <a:gd name="adj2" fmla="val 7077"/>
              <a:gd name="adj3" fmla="val -119704"/>
              <a:gd name="adj4" fmla="val -22145"/>
            </a:avLst>
          </a:prstGeom>
          <a:solidFill>
            <a:srgbClr val="FFFC9E"/>
          </a:solidFill>
          <a:ln>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600" dirty="0" smtClean="0">
                <a:solidFill>
                  <a:srgbClr val="404040">
                    <a:lumMod val="50000"/>
                  </a:srgbClr>
                </a:solidFill>
                <a:ea typeface="Segoe UI" pitchFamily="34" charset="0"/>
                <a:cs typeface="Segoe UI" pitchFamily="34" charset="0"/>
              </a:rPr>
              <a:t>Create a Pseudo-Grain Reference </a:t>
            </a:r>
            <a:endParaRPr lang="en-US" sz="1600" dirty="0">
              <a:solidFill>
                <a:srgbClr val="404040">
                  <a:lumMod val="50000"/>
                </a:srgbClr>
              </a:solidFill>
              <a:ea typeface="Segoe UI" pitchFamily="34" charset="0"/>
              <a:cs typeface="Segoe UI" pitchFamily="34" charset="0"/>
            </a:endParaRPr>
          </a:p>
        </p:txBody>
      </p:sp>
    </p:spTree>
    <p:extLst>
      <p:ext uri="{BB962C8B-B14F-4D97-AF65-F5344CB8AC3E}">
        <p14:creationId xmlns:p14="http://schemas.microsoft.com/office/powerpoint/2010/main" val="3705928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846653" y="1668463"/>
            <a:ext cx="7317550" cy="5029200"/>
          </a:xfrm>
        </p:spPr>
        <p:txBody>
          <a:bodyPr/>
          <a:lstStyle/>
          <a:p>
            <a:pPr marL="0" indent="0">
              <a:lnSpc>
                <a:spcPct val="100000"/>
              </a:lnSpc>
              <a:spcBef>
                <a:spcPts val="1200"/>
              </a:spcBef>
              <a:buNone/>
            </a:pPr>
            <a:r>
              <a:rPr lang="en-US" sz="3600" dirty="0" smtClean="0"/>
              <a:t>Common characteristics</a:t>
            </a:r>
          </a:p>
          <a:p>
            <a:pPr marL="274320" indent="-182880">
              <a:lnSpc>
                <a:spcPct val="100000"/>
              </a:lnSpc>
              <a:spcBef>
                <a:spcPts val="1200"/>
              </a:spcBef>
            </a:pPr>
            <a:r>
              <a:rPr lang="en-US" sz="2400" dirty="0" smtClean="0">
                <a:latin typeface="+mn-lt"/>
              </a:rPr>
              <a:t>Large numbers of independent actors</a:t>
            </a:r>
          </a:p>
          <a:p>
            <a:pPr marL="274320" indent="-182880">
              <a:lnSpc>
                <a:spcPct val="100000"/>
              </a:lnSpc>
              <a:spcBef>
                <a:spcPts val="1200"/>
              </a:spcBef>
            </a:pPr>
            <a:r>
              <a:rPr lang="en-US" sz="2400" dirty="0" smtClean="0">
                <a:latin typeface="+mn-lt"/>
              </a:rPr>
              <a:t>Free-form relations</a:t>
            </a:r>
          </a:p>
          <a:p>
            <a:pPr marL="274320" indent="-182880">
              <a:lnSpc>
                <a:spcPct val="100000"/>
              </a:lnSpc>
              <a:spcBef>
                <a:spcPts val="1200"/>
              </a:spcBef>
            </a:pPr>
            <a:r>
              <a:rPr lang="en-US" sz="2400" dirty="0" smtClean="0">
                <a:latin typeface="+mn-lt"/>
              </a:rPr>
              <a:t>High throughput/low latency</a:t>
            </a:r>
          </a:p>
          <a:p>
            <a:pPr marL="515620" lvl="1" indent="-182880">
              <a:lnSpc>
                <a:spcPct val="100000"/>
              </a:lnSpc>
              <a:spcBef>
                <a:spcPts val="600"/>
              </a:spcBef>
            </a:pPr>
            <a:r>
              <a:rPr lang="en-US" sz="2000" dirty="0" smtClean="0"/>
              <a:t>These generally dictate </a:t>
            </a:r>
            <a:r>
              <a:rPr lang="en-US" sz="2000" dirty="0" err="1" smtClean="0"/>
              <a:t>stateful</a:t>
            </a:r>
            <a:r>
              <a:rPr lang="en-US" sz="2000" dirty="0" smtClean="0"/>
              <a:t> compute</a:t>
            </a:r>
          </a:p>
          <a:p>
            <a:pPr marL="274320" indent="-182880">
              <a:lnSpc>
                <a:spcPct val="100000"/>
              </a:lnSpc>
              <a:spcBef>
                <a:spcPts val="1200"/>
              </a:spcBef>
            </a:pPr>
            <a:r>
              <a:rPr lang="en-US" sz="2400" dirty="0" smtClean="0">
                <a:latin typeface="+mn-lt"/>
              </a:rPr>
              <a:t>Fine-Grained partitioning is natural</a:t>
            </a:r>
          </a:p>
          <a:p>
            <a:pPr marL="274320" indent="-182880">
              <a:lnSpc>
                <a:spcPct val="100000"/>
              </a:lnSpc>
              <a:spcBef>
                <a:spcPts val="1200"/>
              </a:spcBef>
            </a:pPr>
            <a:r>
              <a:rPr lang="en-US" sz="2400" dirty="0" smtClean="0">
                <a:latin typeface="+mn-lt"/>
              </a:rPr>
              <a:t>Cloud-based scale-out &amp; elasticity</a:t>
            </a:r>
          </a:p>
          <a:p>
            <a:pPr marL="274320" indent="-182880">
              <a:lnSpc>
                <a:spcPct val="100000"/>
              </a:lnSpc>
              <a:spcBef>
                <a:spcPts val="1200"/>
              </a:spcBef>
            </a:pPr>
            <a:r>
              <a:rPr lang="en-US" sz="2400" dirty="0" smtClean="0">
                <a:latin typeface="+mn-lt"/>
              </a:rPr>
              <a:t>Much broader developer audience</a:t>
            </a:r>
            <a:endParaRPr lang="en-US" sz="2400" dirty="0">
              <a:latin typeface="+mn-lt"/>
            </a:endParaRPr>
          </a:p>
        </p:txBody>
      </p:sp>
      <p:sp>
        <p:nvSpPr>
          <p:cNvPr id="2" name="Title 1"/>
          <p:cNvSpPr>
            <a:spLocks noGrp="1"/>
          </p:cNvSpPr>
          <p:nvPr>
            <p:ph type="title"/>
          </p:nvPr>
        </p:nvSpPr>
        <p:spPr/>
        <p:txBody>
          <a:bodyPr/>
          <a:lstStyle/>
          <a:p>
            <a:r>
              <a:rPr lang="en-US" dirty="0" smtClean="0"/>
              <a:t>“Orleans” was built for…</a:t>
            </a:r>
            <a:endParaRPr lang="en-US" dirty="0"/>
          </a:p>
        </p:txBody>
      </p:sp>
      <p:sp>
        <p:nvSpPr>
          <p:cNvPr id="6" name="Text Placeholder 5"/>
          <p:cNvSpPr>
            <a:spLocks noGrp="1"/>
          </p:cNvSpPr>
          <p:nvPr>
            <p:ph type="body" sz="quarter" idx="11"/>
          </p:nvPr>
        </p:nvSpPr>
        <p:spPr>
          <a:xfrm>
            <a:off x="740342" y="1668463"/>
            <a:ext cx="3649115" cy="5029200"/>
          </a:xfrm>
        </p:spPr>
        <p:txBody>
          <a:bodyPr vert="horz" wrap="square" lIns="146304" tIns="91440" rIns="146304" bIns="91440" rtlCol="0">
            <a:noAutofit/>
          </a:bodyPr>
          <a:lstStyle/>
          <a:p>
            <a:pPr>
              <a:lnSpc>
                <a:spcPct val="100000"/>
              </a:lnSpc>
              <a:spcBef>
                <a:spcPts val="1200"/>
              </a:spcBef>
            </a:pPr>
            <a:r>
              <a:rPr lang="en-US" sz="3600" dirty="0" smtClean="0">
                <a:gradFill>
                  <a:gsLst>
                    <a:gs pos="1250">
                      <a:schemeClr val="tx1"/>
                    </a:gs>
                    <a:gs pos="100000">
                      <a:schemeClr val="tx1"/>
                    </a:gs>
                  </a:gsLst>
                  <a:lin ang="5400000" scaled="0"/>
                </a:gradFill>
                <a:latin typeface="+mj-lt"/>
                <a:ea typeface="+mn-ea"/>
                <a:cs typeface="+mn-cs"/>
              </a:rPr>
              <a:t>Scenarios</a:t>
            </a:r>
          </a:p>
          <a:p>
            <a:pPr marL="274320" indent="-182880">
              <a:lnSpc>
                <a:spcPct val="100000"/>
              </a:lnSpc>
              <a:spcBef>
                <a:spcPts val="1200"/>
              </a:spcBef>
              <a:buChar char="§"/>
            </a:pPr>
            <a:r>
              <a:rPr lang="en-US" dirty="0" smtClean="0">
                <a:gradFill>
                  <a:gsLst>
                    <a:gs pos="1250">
                      <a:schemeClr val="tx1"/>
                    </a:gs>
                    <a:gs pos="100000">
                      <a:schemeClr val="tx1"/>
                    </a:gs>
                  </a:gsLst>
                  <a:lin ang="5400000" scaled="0"/>
                </a:gradFill>
                <a:ea typeface="+mn-ea"/>
                <a:cs typeface="+mn-cs"/>
              </a:rPr>
              <a:t>Social graphs</a:t>
            </a:r>
          </a:p>
          <a:p>
            <a:pPr marL="274320" indent="-182880">
              <a:lnSpc>
                <a:spcPct val="100000"/>
              </a:lnSpc>
              <a:spcBef>
                <a:spcPts val="1200"/>
              </a:spcBef>
              <a:buFont typeface="Wingdings" panose="05000000000000000000" pitchFamily="2" charset="2"/>
              <a:buChar char="§"/>
            </a:pPr>
            <a:r>
              <a:rPr lang="en-US" dirty="0">
                <a:gradFill>
                  <a:gsLst>
                    <a:gs pos="1250">
                      <a:schemeClr val="tx1"/>
                    </a:gs>
                    <a:gs pos="100000">
                      <a:schemeClr val="tx1"/>
                    </a:gs>
                  </a:gsLst>
                  <a:lin ang="5400000" scaled="0"/>
                </a:gradFill>
              </a:rPr>
              <a:t>Mobile backend</a:t>
            </a:r>
          </a:p>
          <a:p>
            <a:pPr marL="274320" indent="-182880">
              <a:lnSpc>
                <a:spcPct val="100000"/>
              </a:lnSpc>
              <a:spcBef>
                <a:spcPts val="1200"/>
              </a:spcBef>
              <a:buChar char="§"/>
            </a:pPr>
            <a:r>
              <a:rPr lang="en-US" dirty="0" smtClean="0">
                <a:gradFill>
                  <a:gsLst>
                    <a:gs pos="1250">
                      <a:schemeClr val="tx1"/>
                    </a:gs>
                    <a:gs pos="100000">
                      <a:schemeClr val="tx1"/>
                    </a:gs>
                  </a:gsLst>
                  <a:lin ang="5400000" scaled="0"/>
                </a:gradFill>
                <a:ea typeface="+mn-ea"/>
                <a:cs typeface="+mn-cs"/>
              </a:rPr>
              <a:t>Internet of things</a:t>
            </a:r>
          </a:p>
          <a:p>
            <a:pPr marL="274320" indent="-182880">
              <a:lnSpc>
                <a:spcPct val="100000"/>
              </a:lnSpc>
              <a:spcBef>
                <a:spcPts val="1200"/>
              </a:spcBef>
              <a:buChar char="§"/>
            </a:pPr>
            <a:r>
              <a:rPr lang="en-US" dirty="0" smtClean="0">
                <a:gradFill>
                  <a:gsLst>
                    <a:gs pos="1250">
                      <a:schemeClr val="tx1"/>
                    </a:gs>
                    <a:gs pos="100000">
                      <a:schemeClr val="tx1"/>
                    </a:gs>
                  </a:gsLst>
                  <a:lin ang="5400000" scaled="0"/>
                </a:gradFill>
                <a:ea typeface="+mn-ea"/>
                <a:cs typeface="+mn-cs"/>
              </a:rPr>
              <a:t>Real-time analytics</a:t>
            </a:r>
          </a:p>
          <a:p>
            <a:pPr marL="274320" indent="-182880">
              <a:lnSpc>
                <a:spcPct val="100000"/>
              </a:lnSpc>
              <a:spcBef>
                <a:spcPts val="1200"/>
              </a:spcBef>
              <a:buChar char="§"/>
            </a:pPr>
            <a:r>
              <a:rPr lang="en-US" dirty="0" smtClean="0">
                <a:gradFill>
                  <a:gsLst>
                    <a:gs pos="1250">
                      <a:schemeClr val="tx1"/>
                    </a:gs>
                    <a:gs pos="100000">
                      <a:schemeClr val="tx1"/>
                    </a:gs>
                  </a:gsLst>
                  <a:lin ang="5400000" scaled="0"/>
                </a:gradFill>
                <a:ea typeface="+mn-ea"/>
                <a:cs typeface="+mn-cs"/>
              </a:rPr>
              <a:t>‘Intelligent’ </a:t>
            </a:r>
            <a:r>
              <a:rPr lang="en-US" dirty="0">
                <a:gradFill>
                  <a:gsLst>
                    <a:gs pos="1250">
                      <a:schemeClr val="tx1"/>
                    </a:gs>
                    <a:gs pos="100000">
                      <a:schemeClr val="tx1"/>
                    </a:gs>
                  </a:gsLst>
                  <a:lin ang="5400000" scaled="0"/>
                </a:gradFill>
                <a:ea typeface="+mn-ea"/>
                <a:cs typeface="+mn-cs"/>
              </a:rPr>
              <a:t>c</a:t>
            </a:r>
            <a:r>
              <a:rPr lang="en-US" dirty="0" smtClean="0">
                <a:gradFill>
                  <a:gsLst>
                    <a:gs pos="1250">
                      <a:schemeClr val="tx1"/>
                    </a:gs>
                    <a:gs pos="100000">
                      <a:schemeClr val="tx1"/>
                    </a:gs>
                  </a:gsLst>
                  <a:lin ang="5400000" scaled="0"/>
                </a:gradFill>
                <a:ea typeface="+mn-ea"/>
                <a:cs typeface="+mn-cs"/>
              </a:rPr>
              <a:t>ache</a:t>
            </a:r>
          </a:p>
          <a:p>
            <a:pPr marL="274320" indent="-182880">
              <a:lnSpc>
                <a:spcPct val="100000"/>
              </a:lnSpc>
              <a:spcBef>
                <a:spcPts val="1200"/>
              </a:spcBef>
              <a:buChar char="§"/>
            </a:pPr>
            <a:r>
              <a:rPr lang="en-US" dirty="0" smtClean="0">
                <a:gradFill>
                  <a:gsLst>
                    <a:gs pos="1250">
                      <a:schemeClr val="tx1"/>
                    </a:gs>
                    <a:gs pos="100000">
                      <a:schemeClr val="tx1"/>
                    </a:gs>
                  </a:gsLst>
                  <a:lin ang="5400000" scaled="0"/>
                </a:gradFill>
                <a:ea typeface="+mn-ea"/>
                <a:cs typeface="+mn-cs"/>
              </a:rPr>
              <a:t>Interactive entertainment</a:t>
            </a:r>
            <a:endParaRPr lang="en-US" dirty="0">
              <a:gradFill>
                <a:gsLst>
                  <a:gs pos="1250">
                    <a:schemeClr val="tx1"/>
                  </a:gs>
                  <a:gs pos="100000">
                    <a:schemeClr val="tx1"/>
                  </a:gs>
                </a:gsLst>
                <a:lin ang="5400000" scaled="0"/>
              </a:gradFill>
              <a:ea typeface="+mn-ea"/>
              <a:cs typeface="+mn-cs"/>
            </a:endParaRPr>
          </a:p>
        </p:txBody>
      </p:sp>
    </p:spTree>
    <p:extLst>
      <p:ext uri="{BB962C8B-B14F-4D97-AF65-F5344CB8AC3E}">
        <p14:creationId xmlns:p14="http://schemas.microsoft.com/office/powerpoint/2010/main" val="353605860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274638" y="1212850"/>
            <a:ext cx="6126477" cy="4598182"/>
          </a:xfrm>
        </p:spPr>
        <p:txBody>
          <a:bodyPr/>
          <a:lstStyle/>
          <a:p>
            <a:pPr>
              <a:spcBef>
                <a:spcPts val="1200"/>
              </a:spcBef>
            </a:pPr>
            <a:r>
              <a:rPr lang="en-US" sz="2800" dirty="0" smtClean="0"/>
              <a:t>Devices send telemetry to the Cloud</a:t>
            </a:r>
          </a:p>
          <a:p>
            <a:pPr>
              <a:spcBef>
                <a:spcPts val="1200"/>
              </a:spcBef>
            </a:pPr>
            <a:r>
              <a:rPr lang="en-US" sz="2800" dirty="0" smtClean="0"/>
              <a:t>Per-device actors process and</a:t>
            </a:r>
            <a:br>
              <a:rPr lang="en-US" sz="2800" dirty="0" smtClean="0"/>
            </a:br>
            <a:r>
              <a:rPr lang="en-US" sz="2800" dirty="0" smtClean="0"/>
              <a:t>pre-aggregate incoming data</a:t>
            </a:r>
          </a:p>
          <a:p>
            <a:pPr>
              <a:spcBef>
                <a:spcPts val="1200"/>
              </a:spcBef>
            </a:pPr>
            <a:r>
              <a:rPr lang="en-US" sz="2800" dirty="0" smtClean="0"/>
              <a:t>Multi-level aggregation by actors</a:t>
            </a:r>
          </a:p>
          <a:p>
            <a:pPr>
              <a:spcBef>
                <a:spcPts val="1200"/>
              </a:spcBef>
            </a:pPr>
            <a:r>
              <a:rPr lang="en-US" sz="2800" dirty="0" smtClean="0"/>
              <a:t>Statistics, predictive analytics, fraud detection, etc.</a:t>
            </a:r>
          </a:p>
          <a:p>
            <a:pPr>
              <a:spcBef>
                <a:spcPts val="1200"/>
              </a:spcBef>
            </a:pPr>
            <a:r>
              <a:rPr lang="en-US" sz="2800" dirty="0" smtClean="0"/>
              <a:t>Control channel back to devices</a:t>
            </a:r>
          </a:p>
          <a:p>
            <a:pPr>
              <a:spcBef>
                <a:spcPts val="1200"/>
              </a:spcBef>
            </a:pPr>
            <a:r>
              <a:rPr lang="en-US" sz="2800" dirty="0" smtClean="0"/>
              <a:t>Grouping by location, category, etc.</a:t>
            </a:r>
          </a:p>
          <a:p>
            <a:pPr>
              <a:spcBef>
                <a:spcPts val="1200"/>
              </a:spcBef>
            </a:pPr>
            <a:r>
              <a:rPr lang="en-US" sz="2800" dirty="0" smtClean="0"/>
              <a:t>Elastically scales with # of devices</a:t>
            </a:r>
          </a:p>
        </p:txBody>
      </p:sp>
      <p:sp>
        <p:nvSpPr>
          <p:cNvPr id="5" name="Title 4"/>
          <p:cNvSpPr>
            <a:spLocks noGrp="1"/>
          </p:cNvSpPr>
          <p:nvPr>
            <p:ph type="title"/>
          </p:nvPr>
        </p:nvSpPr>
        <p:spPr/>
        <p:txBody>
          <a:bodyPr/>
          <a:lstStyle/>
          <a:p>
            <a:r>
              <a:rPr lang="en-US" dirty="0" smtClean="0"/>
              <a:t>[Near] real-time analytics</a:t>
            </a:r>
            <a:endParaRPr lang="en-US" dirty="0"/>
          </a:p>
        </p:txBody>
      </p:sp>
      <p:grpSp>
        <p:nvGrpSpPr>
          <p:cNvPr id="8" name="Group 7"/>
          <p:cNvGrpSpPr/>
          <p:nvPr/>
        </p:nvGrpSpPr>
        <p:grpSpPr>
          <a:xfrm>
            <a:off x="7728130" y="2056967"/>
            <a:ext cx="3870686" cy="3360514"/>
            <a:chOff x="6299494" y="1461695"/>
            <a:chExt cx="5293578" cy="4595861"/>
          </a:xfrm>
        </p:grpSpPr>
        <p:grpSp>
          <p:nvGrpSpPr>
            <p:cNvPr id="9" name="Group 8"/>
            <p:cNvGrpSpPr/>
            <p:nvPr/>
          </p:nvGrpSpPr>
          <p:grpSpPr bwMode="black">
            <a:xfrm>
              <a:off x="6299494" y="1461695"/>
              <a:ext cx="5293578" cy="4595861"/>
              <a:chOff x="2462213" y="1598613"/>
              <a:chExt cx="4222751" cy="3667126"/>
            </a:xfrm>
            <a:solidFill>
              <a:schemeClr val="tx1"/>
            </a:solidFill>
          </p:grpSpPr>
          <p:sp>
            <p:nvSpPr>
              <p:cNvPr id="11" name="Rectangle 6"/>
              <p:cNvSpPr>
                <a:spLocks noChangeArrowheads="1"/>
              </p:cNvSpPr>
              <p:nvPr/>
            </p:nvSpPr>
            <p:spPr bwMode="black">
              <a:xfrm>
                <a:off x="5564189"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2" name="Rectangle 7"/>
              <p:cNvSpPr>
                <a:spLocks noChangeArrowheads="1"/>
              </p:cNvSpPr>
              <p:nvPr/>
            </p:nvSpPr>
            <p:spPr bwMode="black">
              <a:xfrm>
                <a:off x="5795964"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3"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4"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5"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6" name="Freeform 11"/>
              <p:cNvSpPr>
                <a:spLocks/>
              </p:cNvSpPr>
              <p:nvPr/>
            </p:nvSpPr>
            <p:spPr bwMode="black">
              <a:xfrm>
                <a:off x="4017964"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7"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8" name="Freeform 13"/>
              <p:cNvSpPr>
                <a:spLocks/>
              </p:cNvSpPr>
              <p:nvPr/>
            </p:nvSpPr>
            <p:spPr bwMode="black">
              <a:xfrm>
                <a:off x="4989514"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9" name="Freeform 14"/>
              <p:cNvSpPr>
                <a:spLocks/>
              </p:cNvSpPr>
              <p:nvPr/>
            </p:nvSpPr>
            <p:spPr bwMode="black">
              <a:xfrm>
                <a:off x="4017964"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0"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1" name="Freeform 16"/>
              <p:cNvSpPr>
                <a:spLocks/>
              </p:cNvSpPr>
              <p:nvPr/>
            </p:nvSpPr>
            <p:spPr bwMode="black">
              <a:xfrm>
                <a:off x="4989514"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2"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3" name="Freeform 18"/>
              <p:cNvSpPr>
                <a:spLocks/>
              </p:cNvSpPr>
              <p:nvPr/>
            </p:nvSpPr>
            <p:spPr bwMode="black">
              <a:xfrm>
                <a:off x="3579813" y="2892426"/>
                <a:ext cx="1833564"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chemeClr val="bg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4"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5" name="Freeform 20"/>
              <p:cNvSpPr>
                <a:spLocks/>
              </p:cNvSpPr>
              <p:nvPr/>
            </p:nvSpPr>
            <p:spPr bwMode="black">
              <a:xfrm>
                <a:off x="3178176" y="2154238"/>
                <a:ext cx="1035051"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6"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7" name="Freeform 22"/>
              <p:cNvSpPr>
                <a:spLocks/>
              </p:cNvSpPr>
              <p:nvPr/>
            </p:nvSpPr>
            <p:spPr bwMode="black">
              <a:xfrm>
                <a:off x="4911727"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8" name="Freeform 23"/>
              <p:cNvSpPr>
                <a:spLocks noEditPoints="1"/>
              </p:cNvSpPr>
              <p:nvPr/>
            </p:nvSpPr>
            <p:spPr bwMode="black">
              <a:xfrm>
                <a:off x="5586414"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9" name="Freeform 24"/>
              <p:cNvSpPr>
                <a:spLocks noEditPoints="1"/>
              </p:cNvSpPr>
              <p:nvPr/>
            </p:nvSpPr>
            <p:spPr bwMode="black">
              <a:xfrm>
                <a:off x="2462213" y="3032127"/>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30" name="Freeform 25"/>
              <p:cNvSpPr>
                <a:spLocks noEditPoints="1"/>
              </p:cNvSpPr>
              <p:nvPr/>
            </p:nvSpPr>
            <p:spPr bwMode="black">
              <a:xfrm>
                <a:off x="5049839" y="4411664"/>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31" name="Freeform 26"/>
              <p:cNvSpPr>
                <a:spLocks noEditPoints="1"/>
              </p:cNvSpPr>
              <p:nvPr/>
            </p:nvSpPr>
            <p:spPr bwMode="black">
              <a:xfrm>
                <a:off x="6043614" y="2960689"/>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32" name="Oval 27"/>
              <p:cNvSpPr>
                <a:spLocks noChangeArrowheads="1"/>
              </p:cNvSpPr>
              <p:nvPr/>
            </p:nvSpPr>
            <p:spPr bwMode="black">
              <a:xfrm>
                <a:off x="6224589" y="3725864"/>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33" name="Oval 28"/>
              <p:cNvSpPr>
                <a:spLocks noChangeArrowheads="1"/>
              </p:cNvSpPr>
              <p:nvPr/>
            </p:nvSpPr>
            <p:spPr bwMode="black">
              <a:xfrm>
                <a:off x="6453189" y="3725864"/>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34"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35" name="Freeform 30"/>
              <p:cNvSpPr>
                <a:spLocks/>
              </p:cNvSpPr>
              <p:nvPr/>
            </p:nvSpPr>
            <p:spPr bwMode="black">
              <a:xfrm>
                <a:off x="3425826" y="4279903"/>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36"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pic>
          <p:nvPicPr>
            <p:cNvPr id="10" name="Picture 9"/>
            <p:cNvPicPr>
              <a:picLocks noChangeAspect="1"/>
            </p:cNvPicPr>
            <p:nvPr/>
          </p:nvPicPr>
          <p:blipFill>
            <a:blip r:embed="rId3"/>
            <a:stretch>
              <a:fillRect/>
            </a:stretch>
          </p:blipFill>
          <p:spPr>
            <a:xfrm>
              <a:off x="8373144" y="3232638"/>
              <a:ext cx="902416" cy="1031333"/>
            </a:xfrm>
            <a:prstGeom prst="rect">
              <a:avLst/>
            </a:prstGeom>
          </p:spPr>
        </p:pic>
      </p:grpSp>
      <p:grpSp>
        <p:nvGrpSpPr>
          <p:cNvPr id="132" name="Group 131"/>
          <p:cNvGrpSpPr/>
          <p:nvPr/>
        </p:nvGrpSpPr>
        <p:grpSpPr>
          <a:xfrm>
            <a:off x="7406944" y="2422723"/>
            <a:ext cx="4513058" cy="2629002"/>
            <a:chOff x="6698405" y="2422723"/>
            <a:chExt cx="4513058" cy="2629002"/>
          </a:xfrm>
        </p:grpSpPr>
        <p:sp>
          <p:nvSpPr>
            <p:cNvPr id="97" name="Freeform 18"/>
            <p:cNvSpPr>
              <a:spLocks/>
            </p:cNvSpPr>
            <p:nvPr/>
          </p:nvSpPr>
          <p:spPr bwMode="black">
            <a:xfrm>
              <a:off x="6698405" y="2422723"/>
              <a:ext cx="4513058" cy="2629002"/>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chemeClr val="bg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nvGrpSpPr>
            <p:cNvPr id="104" name="Group 103"/>
            <p:cNvGrpSpPr/>
            <p:nvPr/>
          </p:nvGrpSpPr>
          <p:grpSpPr>
            <a:xfrm>
              <a:off x="7388990" y="3492679"/>
              <a:ext cx="522813" cy="522813"/>
              <a:chOff x="4243348" y="5908930"/>
              <a:chExt cx="522813" cy="522813"/>
            </a:xfrm>
          </p:grpSpPr>
          <p:sp>
            <p:nvSpPr>
              <p:cNvPr id="99" name="Oval 98"/>
              <p:cNvSpPr/>
              <p:nvPr/>
            </p:nvSpPr>
            <p:spPr bwMode="auto">
              <a:xfrm>
                <a:off x="4266450" y="5932032"/>
                <a:ext cx="476608" cy="4766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2" name="Group 91"/>
              <p:cNvGrpSpPr/>
              <p:nvPr/>
            </p:nvGrpSpPr>
            <p:grpSpPr>
              <a:xfrm>
                <a:off x="4243348" y="5908930"/>
                <a:ext cx="522813" cy="522813"/>
                <a:chOff x="4296484" y="5971719"/>
                <a:chExt cx="522813" cy="522813"/>
              </a:xfrm>
            </p:grpSpPr>
            <p:sp>
              <p:nvSpPr>
                <p:cNvPr id="39" name="Donut 38"/>
                <p:cNvSpPr>
                  <a:spLocks noChangeAspect="1"/>
                </p:cNvSpPr>
                <p:nvPr/>
              </p:nvSpPr>
              <p:spPr bwMode="auto">
                <a:xfrm>
                  <a:off x="4296484" y="5971719"/>
                  <a:ext cx="522813" cy="522813"/>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pPr>
                  <a:endParaRPr lang="en-US" sz="2400" spc="-67"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24"/>
                <p:cNvSpPr>
                  <a:spLocks noEditPoints="1"/>
                </p:cNvSpPr>
                <p:nvPr/>
              </p:nvSpPr>
              <p:spPr bwMode="black">
                <a:xfrm>
                  <a:off x="4476733" y="6100930"/>
                  <a:ext cx="162314" cy="248556"/>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nvGrpSpPr>
            <p:cNvPr id="105" name="Group 104"/>
            <p:cNvGrpSpPr/>
            <p:nvPr/>
          </p:nvGrpSpPr>
          <p:grpSpPr>
            <a:xfrm>
              <a:off x="8013040" y="2816356"/>
              <a:ext cx="522813" cy="522813"/>
              <a:chOff x="4958504" y="5978032"/>
              <a:chExt cx="522813" cy="522813"/>
            </a:xfrm>
          </p:grpSpPr>
          <p:sp>
            <p:nvSpPr>
              <p:cNvPr id="100" name="Oval 99"/>
              <p:cNvSpPr/>
              <p:nvPr/>
            </p:nvSpPr>
            <p:spPr bwMode="auto">
              <a:xfrm>
                <a:off x="4981606" y="6001134"/>
                <a:ext cx="476608" cy="4766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3" name="Group 92"/>
              <p:cNvGrpSpPr/>
              <p:nvPr/>
            </p:nvGrpSpPr>
            <p:grpSpPr>
              <a:xfrm>
                <a:off x="4958504" y="5978032"/>
                <a:ext cx="522813" cy="522813"/>
                <a:chOff x="4958504" y="5977038"/>
                <a:chExt cx="522813" cy="522813"/>
              </a:xfrm>
            </p:grpSpPr>
            <p:sp>
              <p:nvSpPr>
                <p:cNvPr id="79" name="Donut 78"/>
                <p:cNvSpPr>
                  <a:spLocks noChangeAspect="1"/>
                </p:cNvSpPr>
                <p:nvPr/>
              </p:nvSpPr>
              <p:spPr bwMode="auto">
                <a:xfrm>
                  <a:off x="4958504" y="5977038"/>
                  <a:ext cx="522813" cy="522813"/>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pPr>
                  <a:endParaRPr lang="en-US" sz="2400" spc="-67" dirty="0">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5074892" y="6113804"/>
                  <a:ext cx="290036" cy="222807"/>
                  <a:chOff x="7676119" y="5822982"/>
                  <a:chExt cx="948755" cy="728839"/>
                </a:xfrm>
              </p:grpSpPr>
              <p:sp>
                <p:nvSpPr>
                  <p:cNvPr id="84" name="Freeform 19"/>
                  <p:cNvSpPr>
                    <a:spLocks noEditPoints="1"/>
                  </p:cNvSpPr>
                  <p:nvPr/>
                </p:nvSpPr>
                <p:spPr bwMode="black">
                  <a:xfrm>
                    <a:off x="7807082" y="5822982"/>
                    <a:ext cx="688284" cy="478619"/>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85" name="Freeform 20"/>
                  <p:cNvSpPr>
                    <a:spLocks/>
                  </p:cNvSpPr>
                  <p:nvPr/>
                </p:nvSpPr>
                <p:spPr bwMode="black">
                  <a:xfrm>
                    <a:off x="7676119" y="6332151"/>
                    <a:ext cx="948755" cy="219670"/>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grpSp>
          <p:nvGrpSpPr>
            <p:cNvPr id="106" name="Group 105"/>
            <p:cNvGrpSpPr/>
            <p:nvPr/>
          </p:nvGrpSpPr>
          <p:grpSpPr>
            <a:xfrm>
              <a:off x="9328491" y="2755713"/>
              <a:ext cx="522813" cy="522813"/>
              <a:chOff x="5556722" y="5978032"/>
              <a:chExt cx="522813" cy="522813"/>
            </a:xfrm>
          </p:grpSpPr>
          <p:sp>
            <p:nvSpPr>
              <p:cNvPr id="101" name="Oval 100"/>
              <p:cNvSpPr/>
              <p:nvPr/>
            </p:nvSpPr>
            <p:spPr bwMode="auto">
              <a:xfrm>
                <a:off x="5579824" y="6001134"/>
                <a:ext cx="476608" cy="4766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93"/>
              <p:cNvGrpSpPr/>
              <p:nvPr/>
            </p:nvGrpSpPr>
            <p:grpSpPr>
              <a:xfrm>
                <a:off x="5556722" y="5978032"/>
                <a:ext cx="522813" cy="522813"/>
                <a:chOff x="5556722" y="5979025"/>
                <a:chExt cx="522813" cy="522813"/>
              </a:xfrm>
            </p:grpSpPr>
            <p:sp>
              <p:nvSpPr>
                <p:cNvPr id="81" name="Donut 80"/>
                <p:cNvSpPr>
                  <a:spLocks noChangeAspect="1"/>
                </p:cNvSpPr>
                <p:nvPr/>
              </p:nvSpPr>
              <p:spPr bwMode="auto">
                <a:xfrm>
                  <a:off x="5556722" y="5979025"/>
                  <a:ext cx="522813" cy="522813"/>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pPr>
                  <a:endParaRPr lang="en-US" sz="2400" spc="-67"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5632250" y="6136893"/>
                  <a:ext cx="360736" cy="219060"/>
                  <a:chOff x="8706210" y="6149024"/>
                  <a:chExt cx="1137925" cy="691015"/>
                </a:xfrm>
              </p:grpSpPr>
              <p:sp>
                <p:nvSpPr>
                  <p:cNvPr id="86" name="Freeform 21"/>
                  <p:cNvSpPr>
                    <a:spLocks noEditPoints="1"/>
                  </p:cNvSpPr>
                  <p:nvPr/>
                </p:nvSpPr>
                <p:spPr bwMode="black">
                  <a:xfrm>
                    <a:off x="8706210" y="6149024"/>
                    <a:ext cx="715931" cy="557176"/>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87" name="Freeform 22"/>
                  <p:cNvSpPr>
                    <a:spLocks/>
                  </p:cNvSpPr>
                  <p:nvPr/>
                </p:nvSpPr>
                <p:spPr bwMode="black">
                  <a:xfrm>
                    <a:off x="8872098" y="6744024"/>
                    <a:ext cx="384158" cy="9601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88" name="Freeform 23"/>
                  <p:cNvSpPr>
                    <a:spLocks noEditPoints="1"/>
                  </p:cNvSpPr>
                  <p:nvPr/>
                </p:nvSpPr>
                <p:spPr bwMode="black">
                  <a:xfrm>
                    <a:off x="9490534" y="6149024"/>
                    <a:ext cx="353601" cy="691015"/>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grpSp>
          <p:nvGrpSpPr>
            <p:cNvPr id="107" name="Group 106"/>
            <p:cNvGrpSpPr/>
            <p:nvPr/>
          </p:nvGrpSpPr>
          <p:grpSpPr>
            <a:xfrm>
              <a:off x="10203033" y="3406341"/>
              <a:ext cx="522813" cy="522813"/>
              <a:chOff x="6219421" y="5978032"/>
              <a:chExt cx="522813" cy="522813"/>
            </a:xfrm>
          </p:grpSpPr>
          <p:sp>
            <p:nvSpPr>
              <p:cNvPr id="102" name="Oval 101"/>
              <p:cNvSpPr/>
              <p:nvPr/>
            </p:nvSpPr>
            <p:spPr bwMode="auto">
              <a:xfrm>
                <a:off x="6242523" y="6001134"/>
                <a:ext cx="476608" cy="4766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6219421" y="5978032"/>
                <a:ext cx="522813" cy="522813"/>
                <a:chOff x="6219421" y="5979025"/>
                <a:chExt cx="522813" cy="522813"/>
              </a:xfrm>
            </p:grpSpPr>
            <p:sp>
              <p:nvSpPr>
                <p:cNvPr id="82" name="Donut 81"/>
                <p:cNvSpPr>
                  <a:spLocks noChangeAspect="1"/>
                </p:cNvSpPr>
                <p:nvPr/>
              </p:nvSpPr>
              <p:spPr bwMode="auto">
                <a:xfrm>
                  <a:off x="6219421" y="5979025"/>
                  <a:ext cx="522813" cy="522813"/>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pPr>
                  <a:endParaRPr lang="en-US" sz="2400" spc="-67" dirty="0">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26"/>
                <p:cNvSpPr>
                  <a:spLocks noEditPoints="1"/>
                </p:cNvSpPr>
                <p:nvPr/>
              </p:nvSpPr>
              <p:spPr bwMode="black">
                <a:xfrm>
                  <a:off x="6368485" y="6085853"/>
                  <a:ext cx="235733" cy="322008"/>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nvGrpSpPr>
            <p:cNvPr id="108" name="Group 107"/>
            <p:cNvGrpSpPr/>
            <p:nvPr/>
          </p:nvGrpSpPr>
          <p:grpSpPr>
            <a:xfrm>
              <a:off x="8015277" y="3995385"/>
              <a:ext cx="522813" cy="522813"/>
              <a:chOff x="6893167" y="5978032"/>
              <a:chExt cx="522813" cy="522813"/>
            </a:xfrm>
          </p:grpSpPr>
          <p:sp>
            <p:nvSpPr>
              <p:cNvPr id="103" name="Oval 102"/>
              <p:cNvSpPr/>
              <p:nvPr/>
            </p:nvSpPr>
            <p:spPr bwMode="auto">
              <a:xfrm>
                <a:off x="6916269" y="6001134"/>
                <a:ext cx="476608" cy="4766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96" name="Group 95"/>
              <p:cNvGrpSpPr/>
              <p:nvPr/>
            </p:nvGrpSpPr>
            <p:grpSpPr>
              <a:xfrm>
                <a:off x="6893167" y="5978032"/>
                <a:ext cx="522813" cy="522813"/>
                <a:chOff x="6893167" y="5977039"/>
                <a:chExt cx="522813" cy="522813"/>
              </a:xfrm>
            </p:grpSpPr>
            <p:sp>
              <p:nvSpPr>
                <p:cNvPr id="80" name="Donut 79"/>
                <p:cNvSpPr>
                  <a:spLocks noChangeAspect="1"/>
                </p:cNvSpPr>
                <p:nvPr/>
              </p:nvSpPr>
              <p:spPr bwMode="auto">
                <a:xfrm>
                  <a:off x="6893167" y="5977039"/>
                  <a:ext cx="522813" cy="522813"/>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pPr>
                  <a:endParaRPr lang="en-US" sz="2400" spc="-67"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7063459" y="6064262"/>
                  <a:ext cx="189818" cy="358763"/>
                  <a:chOff x="7762179" y="5923510"/>
                  <a:chExt cx="436543" cy="903408"/>
                </a:xfrm>
              </p:grpSpPr>
              <p:sp>
                <p:nvSpPr>
                  <p:cNvPr id="90" name="Freeform 30"/>
                  <p:cNvSpPr>
                    <a:spLocks/>
                  </p:cNvSpPr>
                  <p:nvPr/>
                </p:nvSpPr>
                <p:spPr bwMode="black">
                  <a:xfrm>
                    <a:off x="7772365" y="5923510"/>
                    <a:ext cx="405986" cy="148386"/>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91" name="Freeform 31"/>
                  <p:cNvSpPr>
                    <a:spLocks noEditPoints="1"/>
                  </p:cNvSpPr>
                  <p:nvPr/>
                </p:nvSpPr>
                <p:spPr bwMode="black">
                  <a:xfrm>
                    <a:off x="7762179" y="6084987"/>
                    <a:ext cx="436543" cy="741931"/>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sp>
          <p:nvSpPr>
            <p:cNvPr id="109" name="Freeform 10"/>
            <p:cNvSpPr>
              <a:spLocks noEditPoints="1"/>
            </p:cNvSpPr>
            <p:nvPr/>
          </p:nvSpPr>
          <p:spPr bwMode="black">
            <a:xfrm>
              <a:off x="9412807" y="3559816"/>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525051"/>
                </a:solidFill>
              </a:endParaRPr>
            </a:p>
          </p:txBody>
        </p:sp>
        <p:sp>
          <p:nvSpPr>
            <p:cNvPr id="110" name="Freeform 10"/>
            <p:cNvSpPr>
              <a:spLocks noEditPoints="1"/>
            </p:cNvSpPr>
            <p:nvPr/>
          </p:nvSpPr>
          <p:spPr bwMode="black">
            <a:xfrm>
              <a:off x="8499484" y="3331060"/>
              <a:ext cx="522817" cy="52281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525051"/>
                </a:solidFill>
              </a:endParaRPr>
            </a:p>
          </p:txBody>
        </p:sp>
        <p:cxnSp>
          <p:nvCxnSpPr>
            <p:cNvPr id="112" name="Straight Arrow Connector 111"/>
            <p:cNvCxnSpPr/>
            <p:nvPr/>
          </p:nvCxnSpPr>
          <p:spPr>
            <a:xfrm>
              <a:off x="8455103" y="3296022"/>
              <a:ext cx="100542" cy="101183"/>
            </a:xfrm>
            <a:prstGeom prst="straightConnector1">
              <a:avLst/>
            </a:prstGeom>
            <a:ln w="3810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7964964" y="3636067"/>
              <a:ext cx="514591" cy="76833"/>
            </a:xfrm>
            <a:prstGeom prst="straightConnector1">
              <a:avLst/>
            </a:prstGeom>
            <a:ln w="3810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8476381" y="3849456"/>
              <a:ext cx="131999" cy="169031"/>
            </a:xfrm>
            <a:prstGeom prst="straightConnector1">
              <a:avLst/>
            </a:prstGeom>
            <a:ln w="3810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9626600" y="3308350"/>
              <a:ext cx="13406" cy="207431"/>
            </a:xfrm>
            <a:prstGeom prst="straightConnector1">
              <a:avLst/>
            </a:prstGeom>
            <a:ln w="3810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9958569" y="3728234"/>
              <a:ext cx="226771" cy="25851"/>
            </a:xfrm>
            <a:prstGeom prst="straightConnector1">
              <a:avLst/>
            </a:prstGeom>
            <a:ln w="3810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8933964" y="3846586"/>
              <a:ext cx="172095" cy="280245"/>
            </a:xfrm>
            <a:prstGeom prst="straightConnector1">
              <a:avLst/>
            </a:prstGeom>
            <a:ln w="3810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sp>
          <p:nvSpPr>
            <p:cNvPr id="124" name="Freeform 23"/>
            <p:cNvSpPr>
              <a:spLocks noEditPoints="1"/>
            </p:cNvSpPr>
            <p:nvPr/>
          </p:nvSpPr>
          <p:spPr bwMode="black">
            <a:xfrm>
              <a:off x="8973283" y="4137318"/>
              <a:ext cx="485532" cy="487489"/>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cxnSp>
          <p:nvCxnSpPr>
            <p:cNvPr id="129" name="Straight Arrow Connector 128"/>
            <p:cNvCxnSpPr/>
            <p:nvPr/>
          </p:nvCxnSpPr>
          <p:spPr>
            <a:xfrm flipH="1">
              <a:off x="9389862" y="4048125"/>
              <a:ext cx="112913" cy="138349"/>
            </a:xfrm>
            <a:prstGeom prst="straightConnector1">
              <a:avLst/>
            </a:prstGeom>
            <a:ln w="38100">
              <a:solidFill>
                <a:schemeClr val="tx1"/>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7474372" y="1577043"/>
            <a:ext cx="1372630" cy="1280149"/>
            <a:chOff x="6765833" y="1577043"/>
            <a:chExt cx="1372630" cy="1280149"/>
          </a:xfrm>
        </p:grpSpPr>
        <p:grpSp>
          <p:nvGrpSpPr>
            <p:cNvPr id="135" name="Group 134"/>
            <p:cNvGrpSpPr/>
            <p:nvPr/>
          </p:nvGrpSpPr>
          <p:grpSpPr>
            <a:xfrm>
              <a:off x="6765833" y="1577043"/>
              <a:ext cx="735411" cy="564946"/>
              <a:chOff x="8367509" y="1051048"/>
              <a:chExt cx="290036" cy="222807"/>
            </a:xfrm>
          </p:grpSpPr>
          <p:sp>
            <p:nvSpPr>
              <p:cNvPr id="133" name="Freeform 19"/>
              <p:cNvSpPr>
                <a:spLocks noEditPoints="1"/>
              </p:cNvSpPr>
              <p:nvPr/>
            </p:nvSpPr>
            <p:spPr bwMode="black">
              <a:xfrm>
                <a:off x="8407545" y="1051048"/>
                <a:ext cx="210410" cy="146314"/>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34" name="Freeform 20"/>
              <p:cNvSpPr>
                <a:spLocks/>
              </p:cNvSpPr>
              <p:nvPr/>
            </p:nvSpPr>
            <p:spPr bwMode="black">
              <a:xfrm>
                <a:off x="8367509" y="1206702"/>
                <a:ext cx="290036" cy="6715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nvGrpSpPr>
            <p:cNvPr id="142" name="Group 141"/>
            <p:cNvGrpSpPr/>
            <p:nvPr/>
          </p:nvGrpSpPr>
          <p:grpSpPr>
            <a:xfrm>
              <a:off x="7460832" y="2217118"/>
              <a:ext cx="677631" cy="640074"/>
              <a:chOff x="7404906" y="2379195"/>
              <a:chExt cx="573728" cy="510275"/>
            </a:xfrm>
          </p:grpSpPr>
          <p:cxnSp>
            <p:nvCxnSpPr>
              <p:cNvPr id="137" name="Straight Arrow Connector 136"/>
              <p:cNvCxnSpPr/>
              <p:nvPr/>
            </p:nvCxnSpPr>
            <p:spPr>
              <a:xfrm>
                <a:off x="7482325" y="2379195"/>
                <a:ext cx="496309" cy="469165"/>
              </a:xfrm>
              <a:prstGeom prst="straightConnector1">
                <a:avLst/>
              </a:prstGeom>
              <a:ln w="76200">
                <a:solidFill>
                  <a:schemeClr val="tx1">
                    <a:lumMod val="5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7404906" y="2420305"/>
                <a:ext cx="496309" cy="469165"/>
              </a:xfrm>
              <a:prstGeom prst="straightConnector1">
                <a:avLst/>
              </a:prstGeom>
              <a:ln w="41275">
                <a:solidFill>
                  <a:schemeClr val="tx1">
                    <a:lumMod val="50000"/>
                  </a:schemeClr>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10357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p:cTn id="7" dur="500" fill="hold"/>
                                        <p:tgtEl>
                                          <p:spTgt spid="132"/>
                                        </p:tgtEl>
                                        <p:attrNameLst>
                                          <p:attrName>ppt_w</p:attrName>
                                        </p:attrNameLst>
                                      </p:cBhvr>
                                      <p:tavLst>
                                        <p:tav tm="0">
                                          <p:val>
                                            <p:fltVal val="0"/>
                                          </p:val>
                                        </p:tav>
                                        <p:tav tm="100000">
                                          <p:val>
                                            <p:strVal val="#ppt_w"/>
                                          </p:val>
                                        </p:tav>
                                      </p:tavLst>
                                    </p:anim>
                                    <p:anim calcmode="lin" valueType="num">
                                      <p:cBhvr>
                                        <p:cTn id="8" dur="500" fill="hold"/>
                                        <p:tgtEl>
                                          <p:spTgt spid="132"/>
                                        </p:tgtEl>
                                        <p:attrNameLst>
                                          <p:attrName>ppt_h</p:attrName>
                                        </p:attrNameLst>
                                      </p:cBhvr>
                                      <p:tavLst>
                                        <p:tav tm="0">
                                          <p:val>
                                            <p:fltVal val="0"/>
                                          </p:val>
                                        </p:tav>
                                        <p:tav tm="100000">
                                          <p:val>
                                            <p:strVal val="#ppt_h"/>
                                          </p:val>
                                        </p:tav>
                                      </p:tavLst>
                                    </p:anim>
                                    <p:animEffect transition="in" filter="fade">
                                      <p:cBhvr>
                                        <p:cTn id="9" dur="500"/>
                                        <p:tgtEl>
                                          <p:spTgt spid="132"/>
                                        </p:tgtEl>
                                      </p:cBhvr>
                                    </p:animEffect>
                                  </p:childTnLst>
                                </p:cTn>
                              </p:par>
                              <p:par>
                                <p:cTn id="10" presetID="53" presetClass="exit" presetSubtype="32" fill="hold" nodeType="withEffect">
                                  <p:stCondLst>
                                    <p:cond delay="0"/>
                                  </p:stCondLst>
                                  <p:childTnLst>
                                    <p:anim calcmode="lin" valueType="num">
                                      <p:cBhvr>
                                        <p:cTn id="11" dur="500"/>
                                        <p:tgtEl>
                                          <p:spTgt spid="8"/>
                                        </p:tgtEl>
                                        <p:attrNameLst>
                                          <p:attrName>ppt_w</p:attrName>
                                        </p:attrNameLst>
                                      </p:cBhvr>
                                      <p:tavLst>
                                        <p:tav tm="0">
                                          <p:val>
                                            <p:strVal val="ppt_w"/>
                                          </p:val>
                                        </p:tav>
                                        <p:tav tm="100000">
                                          <p:val>
                                            <p:fltVal val="0"/>
                                          </p:val>
                                        </p:tav>
                                      </p:tavLst>
                                    </p:anim>
                                    <p:anim calcmode="lin" valueType="num">
                                      <p:cBhvr>
                                        <p:cTn id="12" dur="500"/>
                                        <p:tgtEl>
                                          <p:spTgt spid="8"/>
                                        </p:tgtEl>
                                        <p:attrNameLst>
                                          <p:attrName>ppt_h</p:attrName>
                                        </p:attrNameLst>
                                      </p:cBhvr>
                                      <p:tavLst>
                                        <p:tav tm="0">
                                          <p:val>
                                            <p:strVal val="ppt_h"/>
                                          </p:val>
                                        </p:tav>
                                        <p:tav tm="100000">
                                          <p:val>
                                            <p:fltVal val="0"/>
                                          </p:val>
                                        </p:tav>
                                      </p:tavLst>
                                    </p:anim>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43"/>
                                        </p:tgtEl>
                                        <p:attrNameLst>
                                          <p:attrName>style.visibility</p:attrName>
                                        </p:attrNameLst>
                                      </p:cBhvr>
                                      <p:to>
                                        <p:strVal val="visible"/>
                                      </p:to>
                                    </p:set>
                                    <p:animEffect transition="in" filter="fade">
                                      <p:cBhvr>
                                        <p:cTn id="18"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274638" y="1212850"/>
            <a:ext cx="6126477" cy="4210383"/>
          </a:xfrm>
        </p:spPr>
        <p:txBody>
          <a:bodyPr/>
          <a:lstStyle/>
          <a:p>
            <a:pPr>
              <a:spcBef>
                <a:spcPts val="1200"/>
              </a:spcBef>
            </a:pPr>
            <a:r>
              <a:rPr lang="en-US" sz="2800" dirty="0" smtClean="0"/>
              <a:t>Actors hold cache values</a:t>
            </a:r>
          </a:p>
          <a:p>
            <a:pPr>
              <a:spcBef>
                <a:spcPts val="1200"/>
              </a:spcBef>
            </a:pPr>
            <a:r>
              <a:rPr lang="en-US" sz="2800" dirty="0" smtClean="0"/>
              <a:t>Semantic operation on values</a:t>
            </a:r>
          </a:p>
          <a:p>
            <a:pPr>
              <a:spcBef>
                <a:spcPts val="1200"/>
              </a:spcBef>
            </a:pPr>
            <a:r>
              <a:rPr lang="en-US" sz="2800" dirty="0" smtClean="0"/>
              <a:t>Function shipping (method calls)</a:t>
            </a:r>
          </a:p>
          <a:p>
            <a:pPr>
              <a:spcBef>
                <a:spcPts val="1200"/>
              </a:spcBef>
            </a:pPr>
            <a:r>
              <a:rPr lang="en-US" sz="2800" dirty="0" smtClean="0"/>
              <a:t>Coordination across multiple values</a:t>
            </a:r>
          </a:p>
          <a:p>
            <a:pPr>
              <a:spcBef>
                <a:spcPts val="1200"/>
              </a:spcBef>
            </a:pPr>
            <a:r>
              <a:rPr lang="en-US" sz="2800" dirty="0" smtClean="0"/>
              <a:t>Automatic LRU eviction</a:t>
            </a:r>
          </a:p>
          <a:p>
            <a:pPr>
              <a:spcBef>
                <a:spcPts val="1200"/>
              </a:spcBef>
            </a:pPr>
            <a:r>
              <a:rPr lang="en-US" sz="2800" dirty="0" smtClean="0"/>
              <a:t>Transparent on-demand reactivation</a:t>
            </a:r>
          </a:p>
          <a:p>
            <a:pPr>
              <a:spcBef>
                <a:spcPts val="1200"/>
              </a:spcBef>
            </a:pPr>
            <a:r>
              <a:rPr lang="en-US" sz="2800" dirty="0" smtClean="0"/>
              <a:t>Write-through cache with </a:t>
            </a:r>
            <a:br>
              <a:rPr lang="en-US" sz="2800" dirty="0" smtClean="0"/>
            </a:br>
            <a:r>
              <a:rPr lang="en-US" sz="2800" dirty="0" smtClean="0"/>
              <a:t>optional batching</a:t>
            </a:r>
          </a:p>
        </p:txBody>
      </p:sp>
      <p:sp>
        <p:nvSpPr>
          <p:cNvPr id="5" name="Title 4"/>
          <p:cNvSpPr>
            <a:spLocks noGrp="1"/>
          </p:cNvSpPr>
          <p:nvPr>
            <p:ph type="title"/>
          </p:nvPr>
        </p:nvSpPr>
        <p:spPr/>
        <p:txBody>
          <a:bodyPr/>
          <a:lstStyle/>
          <a:p>
            <a:r>
              <a:rPr lang="en-US" dirty="0" smtClean="0"/>
              <a:t>Intelligent cache</a:t>
            </a:r>
            <a:endParaRPr lang="en-US" dirty="0"/>
          </a:p>
        </p:txBody>
      </p:sp>
      <p:grpSp>
        <p:nvGrpSpPr>
          <p:cNvPr id="122" name="Group 121"/>
          <p:cNvGrpSpPr/>
          <p:nvPr/>
        </p:nvGrpSpPr>
        <p:grpSpPr>
          <a:xfrm>
            <a:off x="7161493" y="1706278"/>
            <a:ext cx="4268767" cy="3962366"/>
            <a:chOff x="6684182" y="1706278"/>
            <a:chExt cx="4268767" cy="3962366"/>
          </a:xfrm>
        </p:grpSpPr>
        <p:grpSp>
          <p:nvGrpSpPr>
            <p:cNvPr id="112" name="Group 111"/>
            <p:cNvGrpSpPr/>
            <p:nvPr/>
          </p:nvGrpSpPr>
          <p:grpSpPr>
            <a:xfrm>
              <a:off x="6949749" y="2491433"/>
              <a:ext cx="4003200" cy="3177211"/>
              <a:chOff x="4462389" y="3351888"/>
              <a:chExt cx="4003200" cy="3177211"/>
            </a:xfrm>
          </p:grpSpPr>
          <p:grpSp>
            <p:nvGrpSpPr>
              <p:cNvPr id="2" name="Group 1"/>
              <p:cNvGrpSpPr/>
              <p:nvPr/>
            </p:nvGrpSpPr>
            <p:grpSpPr>
              <a:xfrm>
                <a:off x="4462389" y="3351888"/>
                <a:ext cx="4003200" cy="3177211"/>
                <a:chOff x="7035160" y="2718537"/>
                <a:chExt cx="4003200" cy="3177211"/>
              </a:xfrm>
            </p:grpSpPr>
            <p:sp>
              <p:nvSpPr>
                <p:cNvPr id="65" name="Freeform 18"/>
                <p:cNvSpPr>
                  <a:spLocks/>
                </p:cNvSpPr>
                <p:nvPr/>
              </p:nvSpPr>
              <p:spPr bwMode="black">
                <a:xfrm>
                  <a:off x="7035160" y="2718537"/>
                  <a:ext cx="4003200" cy="2331992"/>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chemeClr val="bg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66" name="Freeform 25"/>
                <p:cNvSpPr>
                  <a:spLocks noEditPoints="1"/>
                </p:cNvSpPr>
                <p:nvPr/>
              </p:nvSpPr>
              <p:spPr bwMode="black">
                <a:xfrm>
                  <a:off x="9873468" y="5113083"/>
                  <a:ext cx="678097" cy="78266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cxnSp>
            <p:nvCxnSpPr>
              <p:cNvPr id="84" name="Straight Connector 83"/>
              <p:cNvCxnSpPr>
                <a:stCxn id="68" idx="30"/>
                <a:endCxn id="70" idx="38"/>
              </p:cNvCxnSpPr>
              <p:nvPr/>
            </p:nvCxnSpPr>
            <p:spPr>
              <a:xfrm flipV="1">
                <a:off x="5743847" y="4030360"/>
                <a:ext cx="936519" cy="73724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9" idx="0"/>
                <a:endCxn id="70" idx="38"/>
              </p:cNvCxnSpPr>
              <p:nvPr/>
            </p:nvCxnSpPr>
            <p:spPr>
              <a:xfrm flipH="1" flipV="1">
                <a:off x="6680366" y="4030360"/>
                <a:ext cx="794239" cy="40900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1" idx="12"/>
                <a:endCxn id="70" idx="38"/>
              </p:cNvCxnSpPr>
              <p:nvPr/>
            </p:nvCxnSpPr>
            <p:spPr>
              <a:xfrm flipH="1" flipV="1">
                <a:off x="6680366" y="4030360"/>
                <a:ext cx="51962" cy="72517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6469861" y="4527460"/>
                <a:ext cx="524933" cy="522816"/>
                <a:chOff x="7211317" y="4062976"/>
                <a:chExt cx="524933" cy="522816"/>
              </a:xfrm>
            </p:grpSpPr>
            <p:sp>
              <p:nvSpPr>
                <p:cNvPr id="83" name="Oval 82"/>
                <p:cNvSpPr/>
                <p:nvPr/>
              </p:nvSpPr>
              <p:spPr bwMode="auto">
                <a:xfrm>
                  <a:off x="7225233" y="4075834"/>
                  <a:ext cx="497100" cy="4971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14"/>
                <p:cNvSpPr>
                  <a:spLocks noEditPoints="1"/>
                </p:cNvSpPr>
                <p:nvPr/>
              </p:nvSpPr>
              <p:spPr bwMode="black">
                <a:xfrm>
                  <a:off x="7211317" y="4062976"/>
                  <a:ext cx="524933" cy="522816"/>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525051"/>
                    </a:solidFill>
                  </a:endParaRPr>
                </a:p>
              </p:txBody>
            </p:sp>
          </p:grpSp>
          <p:grpSp>
            <p:nvGrpSpPr>
              <p:cNvPr id="92" name="Group 91"/>
              <p:cNvGrpSpPr/>
              <p:nvPr/>
            </p:nvGrpSpPr>
            <p:grpSpPr>
              <a:xfrm>
                <a:off x="6417858" y="3777418"/>
                <a:ext cx="535517" cy="505883"/>
                <a:chOff x="6417858" y="3777418"/>
                <a:chExt cx="535517" cy="505883"/>
              </a:xfrm>
            </p:grpSpPr>
            <p:sp>
              <p:nvSpPr>
                <p:cNvPr id="82" name="Oval 81"/>
                <p:cNvSpPr/>
                <p:nvPr/>
              </p:nvSpPr>
              <p:spPr bwMode="auto">
                <a:xfrm>
                  <a:off x="6434802" y="3781030"/>
                  <a:ext cx="497100" cy="4971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46"/>
                <p:cNvSpPr>
                  <a:spLocks noEditPoints="1"/>
                </p:cNvSpPr>
                <p:nvPr/>
              </p:nvSpPr>
              <p:spPr bwMode="black">
                <a:xfrm>
                  <a:off x="6417858" y="3777418"/>
                  <a:ext cx="535517" cy="505883"/>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1920" tIns="60960" rIns="121920" bIns="60960" numCol="1" anchor="t" anchorCtr="0" compatLnSpc="1">
                  <a:prstTxWarp prst="textNoShape">
                    <a:avLst/>
                  </a:prstTxWarp>
                </a:bodyPr>
                <a:lstStyle/>
                <a:p>
                  <a:endParaRPr lang="en-US" sz="2400" dirty="0">
                    <a:solidFill>
                      <a:srgbClr val="525051"/>
                    </a:solidFill>
                  </a:endParaRPr>
                </a:p>
              </p:txBody>
            </p:sp>
          </p:grpSp>
          <p:grpSp>
            <p:nvGrpSpPr>
              <p:cNvPr id="93" name="Group 92"/>
              <p:cNvGrpSpPr/>
              <p:nvPr/>
            </p:nvGrpSpPr>
            <p:grpSpPr>
              <a:xfrm>
                <a:off x="7291191" y="4187702"/>
                <a:ext cx="522813" cy="522813"/>
                <a:chOff x="6131223" y="4447549"/>
                <a:chExt cx="522813" cy="522813"/>
              </a:xfrm>
            </p:grpSpPr>
            <p:sp>
              <p:nvSpPr>
                <p:cNvPr id="81" name="Oval 80"/>
                <p:cNvSpPr/>
                <p:nvPr/>
              </p:nvSpPr>
              <p:spPr bwMode="auto">
                <a:xfrm>
                  <a:off x="6143903" y="4460281"/>
                  <a:ext cx="497100" cy="4971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p:cNvGrpSpPr/>
                <p:nvPr/>
              </p:nvGrpSpPr>
              <p:grpSpPr>
                <a:xfrm>
                  <a:off x="6131223" y="4447549"/>
                  <a:ext cx="522813" cy="522813"/>
                  <a:chOff x="4604545" y="1640238"/>
                  <a:chExt cx="392110" cy="392110"/>
                </a:xfrm>
              </p:grpSpPr>
              <p:grpSp>
                <p:nvGrpSpPr>
                  <p:cNvPr id="73" name="Group 36"/>
                  <p:cNvGrpSpPr/>
                  <p:nvPr/>
                </p:nvGrpSpPr>
                <p:grpSpPr bwMode="black">
                  <a:xfrm>
                    <a:off x="4673640" y="1736214"/>
                    <a:ext cx="253920" cy="200159"/>
                    <a:chOff x="3358790" y="376388"/>
                    <a:chExt cx="1516063" cy="1195388"/>
                  </a:xfrm>
                  <a:solidFill>
                    <a:schemeClr val="tx1"/>
                  </a:solidFill>
                </p:grpSpPr>
                <p:sp>
                  <p:nvSpPr>
                    <p:cNvPr id="75"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987629"/>
                      <a:endParaRPr lang="en-US" sz="2400" spc="-163" dirty="0">
                        <a:solidFill>
                          <a:srgbClr val="525051">
                            <a:lumMod val="50000"/>
                          </a:srgbClr>
                        </a:solidFill>
                        <a:latin typeface="Segoe Light" pitchFamily="34" charset="0"/>
                      </a:endParaRPr>
                    </a:p>
                  </p:txBody>
                </p:sp>
                <p:sp>
                  <p:nvSpPr>
                    <p:cNvPr id="76"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987629"/>
                      <a:endParaRPr lang="en-US" sz="2400" spc="-163" dirty="0">
                        <a:solidFill>
                          <a:srgbClr val="525051">
                            <a:lumMod val="50000"/>
                          </a:srgbClr>
                        </a:solidFill>
                        <a:latin typeface="Segoe Light" pitchFamily="34" charset="0"/>
                      </a:endParaRPr>
                    </a:p>
                  </p:txBody>
                </p:sp>
                <p:sp>
                  <p:nvSpPr>
                    <p:cNvPr id="77"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987629"/>
                      <a:endParaRPr lang="en-US" sz="2400" spc="-163" dirty="0">
                        <a:solidFill>
                          <a:srgbClr val="525051">
                            <a:lumMod val="50000"/>
                          </a:srgbClr>
                        </a:solidFill>
                        <a:latin typeface="Segoe Light" pitchFamily="34" charset="0"/>
                      </a:endParaRPr>
                    </a:p>
                  </p:txBody>
                </p:sp>
                <p:sp>
                  <p:nvSpPr>
                    <p:cNvPr id="78"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987629"/>
                      <a:endParaRPr lang="en-US" sz="2400" spc="-163" dirty="0">
                        <a:solidFill>
                          <a:srgbClr val="525051">
                            <a:lumMod val="50000"/>
                          </a:srgbClr>
                        </a:solidFill>
                        <a:latin typeface="Segoe Light" pitchFamily="34" charset="0"/>
                      </a:endParaRPr>
                    </a:p>
                  </p:txBody>
                </p:sp>
                <p:sp>
                  <p:nvSpPr>
                    <p:cNvPr id="79"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987629"/>
                      <a:endParaRPr lang="en-US" sz="2400" spc="-163" dirty="0">
                        <a:solidFill>
                          <a:srgbClr val="525051">
                            <a:lumMod val="50000"/>
                          </a:srgbClr>
                        </a:solidFill>
                        <a:latin typeface="Segoe Light" pitchFamily="34" charset="0"/>
                      </a:endParaRPr>
                    </a:p>
                  </p:txBody>
                </p:sp>
                <p:sp>
                  <p:nvSpPr>
                    <p:cNvPr id="80"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1915" tIns="60957" rIns="121915" bIns="60957" numCol="1" rtlCol="0" anchor="ctr" anchorCtr="0" compatLnSpc="1">
                      <a:prstTxWarp prst="textNoShape">
                        <a:avLst/>
                      </a:prstTxWarp>
                    </a:bodyPr>
                    <a:lstStyle/>
                    <a:p>
                      <a:pPr defTabSz="987629"/>
                      <a:endParaRPr lang="en-US" sz="2400" spc="-163" dirty="0">
                        <a:solidFill>
                          <a:srgbClr val="525051">
                            <a:lumMod val="50000"/>
                          </a:srgbClr>
                        </a:solidFill>
                        <a:latin typeface="Segoe Light" pitchFamily="34" charset="0"/>
                      </a:endParaRPr>
                    </a:p>
                  </p:txBody>
                </p:sp>
              </p:grpSp>
              <p:sp>
                <p:nvSpPr>
                  <p:cNvPr id="74" name="Donut 73"/>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pPr>
                    <a:endParaRPr lang="en-US" sz="2400" spc="-67"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p:cNvGrpSpPr/>
              <p:nvPr/>
            </p:nvGrpSpPr>
            <p:grpSpPr>
              <a:xfrm>
                <a:off x="5434396" y="4518277"/>
                <a:ext cx="522813" cy="522813"/>
                <a:chOff x="5434396" y="4518277"/>
                <a:chExt cx="522813" cy="522813"/>
              </a:xfrm>
            </p:grpSpPr>
            <p:sp>
              <p:nvSpPr>
                <p:cNvPr id="3" name="Oval 2"/>
                <p:cNvSpPr/>
                <p:nvPr/>
              </p:nvSpPr>
              <p:spPr bwMode="auto">
                <a:xfrm>
                  <a:off x="5452030" y="4532100"/>
                  <a:ext cx="497100" cy="4971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5434396" y="4518277"/>
                  <a:ext cx="522813" cy="522813"/>
                  <a:chOff x="3233165" y="1874357"/>
                  <a:chExt cx="392110" cy="392110"/>
                </a:xfrm>
              </p:grpSpPr>
              <p:sp>
                <p:nvSpPr>
                  <p:cNvPr id="68"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9736" tIns="54868" rIns="109736" bIns="54868" numCol="1" rtlCol="0" anchor="ctr" anchorCtr="0" compatLnSpc="1">
                    <a:prstTxWarp prst="textNoShape">
                      <a:avLst/>
                    </a:prstTxWarp>
                  </a:bodyPr>
                  <a:lstStyle/>
                  <a:p>
                    <a:pPr defTabSz="987629"/>
                    <a:endParaRPr lang="en-US" sz="2400" spc="-163" dirty="0">
                      <a:solidFill>
                        <a:srgbClr val="525051">
                          <a:lumMod val="50000"/>
                        </a:srgbClr>
                      </a:solidFill>
                      <a:latin typeface="Segoe Light" pitchFamily="34" charset="0"/>
                    </a:endParaRPr>
                  </a:p>
                </p:txBody>
              </p:sp>
              <p:sp>
                <p:nvSpPr>
                  <p:cNvPr id="69" name="Donut 68"/>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b" anchorCtr="0" forceAA="0" compatLnSpc="1">
                    <a:prstTxWarp prst="textNoShape">
                      <a:avLst/>
                    </a:prstTxWarp>
                    <a:noAutofit/>
                  </a:bodyPr>
                  <a:lstStyle/>
                  <a:p>
                    <a:pPr algn="ctr" defTabSz="1218768" fontAlgn="base">
                      <a:spcBef>
                        <a:spcPct val="0"/>
                      </a:spcBef>
                      <a:spcAft>
                        <a:spcPct val="0"/>
                      </a:spcAft>
                    </a:pPr>
                    <a:endParaRPr lang="en-US" sz="2400" spc="-67" dirty="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02" name="Straight Arrow Connector 101"/>
              <p:cNvCxnSpPr/>
              <p:nvPr/>
            </p:nvCxnSpPr>
            <p:spPr>
              <a:xfrm>
                <a:off x="5924550" y="4978400"/>
                <a:ext cx="1299516" cy="896276"/>
              </a:xfrm>
              <a:prstGeom prst="straightConnector1">
                <a:avLst/>
              </a:prstGeom>
              <a:ln w="5715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934200" y="5041900"/>
                <a:ext cx="449118" cy="641980"/>
              </a:xfrm>
              <a:prstGeom prst="straightConnector1">
                <a:avLst/>
              </a:prstGeom>
              <a:ln w="5715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7577822" y="4773956"/>
                <a:ext cx="23128" cy="845794"/>
              </a:xfrm>
              <a:prstGeom prst="straightConnector1">
                <a:avLst/>
              </a:prstGeom>
              <a:ln w="5715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p:cNvGrpSpPr/>
            <p:nvPr/>
          </p:nvGrpSpPr>
          <p:grpSpPr>
            <a:xfrm>
              <a:off x="6684182" y="1706278"/>
              <a:ext cx="948755" cy="728839"/>
              <a:chOff x="7828262" y="2209367"/>
              <a:chExt cx="948755" cy="728839"/>
            </a:xfrm>
          </p:grpSpPr>
          <p:sp>
            <p:nvSpPr>
              <p:cNvPr id="113" name="Freeform 19"/>
              <p:cNvSpPr>
                <a:spLocks noEditPoints="1"/>
              </p:cNvSpPr>
              <p:nvPr/>
            </p:nvSpPr>
            <p:spPr bwMode="black">
              <a:xfrm>
                <a:off x="7959225" y="2209367"/>
                <a:ext cx="688284" cy="478619"/>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114" name="Freeform 20"/>
              <p:cNvSpPr>
                <a:spLocks/>
              </p:cNvSpPr>
              <p:nvPr/>
            </p:nvSpPr>
            <p:spPr bwMode="black">
              <a:xfrm>
                <a:off x="7828262" y="2718536"/>
                <a:ext cx="948755" cy="219670"/>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cxnSp>
          <p:nvCxnSpPr>
            <p:cNvPr id="117" name="Straight Arrow Connector 116"/>
            <p:cNvCxnSpPr/>
            <p:nvPr/>
          </p:nvCxnSpPr>
          <p:spPr>
            <a:xfrm>
              <a:off x="7753363" y="2471925"/>
              <a:ext cx="1112414" cy="530641"/>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7531363" y="2619829"/>
              <a:ext cx="480404" cy="101933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188930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Distribution Grid"/>
          <p:cNvGrpSpPr/>
          <p:nvPr/>
        </p:nvGrpSpPr>
        <p:grpSpPr>
          <a:xfrm>
            <a:off x="5861708" y="1987643"/>
            <a:ext cx="3633761" cy="3735122"/>
            <a:chOff x="409476" y="155311"/>
            <a:chExt cx="4811412" cy="4945623"/>
          </a:xfrm>
        </p:grpSpPr>
        <p:sp>
          <p:nvSpPr>
            <p:cNvPr id="6" name="Hexagon 5"/>
            <p:cNvSpPr>
              <a:spLocks noChangeAspect="1"/>
            </p:cNvSpPr>
            <p:nvPr/>
          </p:nvSpPr>
          <p:spPr bwMode="auto">
            <a:xfrm>
              <a:off x="1905000" y="1831713"/>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7" name="Hexagon 6"/>
            <p:cNvSpPr>
              <a:spLocks noChangeAspect="1"/>
            </p:cNvSpPr>
            <p:nvPr/>
          </p:nvSpPr>
          <p:spPr bwMode="auto">
            <a:xfrm>
              <a:off x="1905000" y="3508115"/>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8" name="Hexagon 7"/>
            <p:cNvSpPr>
              <a:spLocks noChangeAspect="1"/>
            </p:cNvSpPr>
            <p:nvPr/>
          </p:nvSpPr>
          <p:spPr bwMode="auto">
            <a:xfrm>
              <a:off x="1905000" y="155311"/>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10" name="Hexagon 9"/>
            <p:cNvSpPr>
              <a:spLocks noChangeAspect="1"/>
            </p:cNvSpPr>
            <p:nvPr/>
          </p:nvSpPr>
          <p:spPr bwMode="auto">
            <a:xfrm>
              <a:off x="409476" y="2670688"/>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12" name="Hexagon 11"/>
            <p:cNvSpPr>
              <a:spLocks noChangeAspect="1"/>
            </p:cNvSpPr>
            <p:nvPr/>
          </p:nvSpPr>
          <p:spPr bwMode="auto">
            <a:xfrm>
              <a:off x="409476" y="994286"/>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14" name="Hexagon 13"/>
            <p:cNvSpPr>
              <a:spLocks noChangeAspect="1"/>
            </p:cNvSpPr>
            <p:nvPr/>
          </p:nvSpPr>
          <p:spPr bwMode="auto">
            <a:xfrm>
              <a:off x="3400524" y="2670688"/>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16" name="Hexagon 15"/>
            <p:cNvSpPr>
              <a:spLocks noChangeAspect="1"/>
            </p:cNvSpPr>
            <p:nvPr/>
          </p:nvSpPr>
          <p:spPr bwMode="auto">
            <a:xfrm>
              <a:off x="3400524" y="994286"/>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sp>
        <p:nvSpPr>
          <p:cNvPr id="4" name="Title 3"/>
          <p:cNvSpPr>
            <a:spLocks noGrp="1"/>
          </p:cNvSpPr>
          <p:nvPr>
            <p:ph type="title"/>
          </p:nvPr>
        </p:nvSpPr>
        <p:spPr/>
        <p:txBody>
          <a:bodyPr/>
          <a:lstStyle/>
          <a:p>
            <a:r>
              <a:rPr lang="en-US" dirty="0" smtClean="0"/>
              <a:t>Halo’s “Orleans” experience</a:t>
            </a:r>
            <a:endParaRPr lang="en-US" dirty="0"/>
          </a:p>
        </p:txBody>
      </p:sp>
      <p:pic>
        <p:nvPicPr>
          <p:cNvPr id="937" name="Picture 936"/>
          <p:cNvPicPr>
            <a:picLocks noChangeAspect="1"/>
          </p:cNvPicPr>
          <p:nvPr/>
        </p:nvPicPr>
        <p:blipFill>
          <a:blip r:embed="rId3"/>
          <a:stretch>
            <a:fillRect/>
          </a:stretch>
        </p:blipFill>
        <p:spPr>
          <a:xfrm>
            <a:off x="4830341" y="3591967"/>
            <a:ext cx="726592" cy="470767"/>
          </a:xfrm>
          <a:prstGeom prst="rect">
            <a:avLst/>
          </a:prstGeom>
        </p:spPr>
      </p:pic>
      <p:grpSp>
        <p:nvGrpSpPr>
          <p:cNvPr id="17" name="Group 16"/>
          <p:cNvGrpSpPr/>
          <p:nvPr/>
        </p:nvGrpSpPr>
        <p:grpSpPr>
          <a:xfrm>
            <a:off x="4664285" y="1952455"/>
            <a:ext cx="2160428" cy="356100"/>
            <a:chOff x="4664285" y="1952455"/>
            <a:chExt cx="2160428" cy="356100"/>
          </a:xfrm>
        </p:grpSpPr>
        <p:pic>
          <p:nvPicPr>
            <p:cNvPr id="936" name="Picture 935"/>
            <p:cNvPicPr>
              <a:picLocks noChangeAspect="1"/>
            </p:cNvPicPr>
            <p:nvPr/>
          </p:nvPicPr>
          <p:blipFill>
            <a:blip r:embed="rId4">
              <a:duotone>
                <a:prstClr val="black"/>
                <a:schemeClr val="accent1">
                  <a:tint val="45000"/>
                  <a:satMod val="400000"/>
                </a:schemeClr>
              </a:duotone>
            </a:blip>
            <a:stretch>
              <a:fillRect/>
            </a:stretch>
          </p:blipFill>
          <p:spPr>
            <a:xfrm>
              <a:off x="5185328" y="1952455"/>
              <a:ext cx="1118343" cy="356100"/>
            </a:xfrm>
            <a:prstGeom prst="rect">
              <a:avLst/>
            </a:prstGeom>
          </p:spPr>
        </p:pic>
        <p:pic>
          <p:nvPicPr>
            <p:cNvPr id="938" name="Picture 937"/>
            <p:cNvPicPr>
              <a:picLocks noChangeAspect="1"/>
            </p:cNvPicPr>
            <p:nvPr/>
          </p:nvPicPr>
          <p:blipFill>
            <a:blip r:embed="rId3"/>
            <a:stretch>
              <a:fillRect/>
            </a:stretch>
          </p:blipFill>
          <p:spPr>
            <a:xfrm>
              <a:off x="4664285" y="1983674"/>
              <a:ext cx="453241" cy="293660"/>
            </a:xfrm>
            <a:prstGeom prst="rect">
              <a:avLst/>
            </a:prstGeom>
          </p:spPr>
        </p:pic>
        <p:pic>
          <p:nvPicPr>
            <p:cNvPr id="939" name="Picture 938"/>
            <p:cNvPicPr>
              <a:picLocks noChangeAspect="1"/>
            </p:cNvPicPr>
            <p:nvPr/>
          </p:nvPicPr>
          <p:blipFill>
            <a:blip r:embed="rId3"/>
            <a:stretch>
              <a:fillRect/>
            </a:stretch>
          </p:blipFill>
          <p:spPr>
            <a:xfrm>
              <a:off x="6371472" y="1983674"/>
              <a:ext cx="453241" cy="293660"/>
            </a:xfrm>
            <a:prstGeom prst="rect">
              <a:avLst/>
            </a:prstGeom>
          </p:spPr>
        </p:pic>
      </p:grpSp>
      <p:pic>
        <p:nvPicPr>
          <p:cNvPr id="450" name="Picture 449"/>
          <p:cNvPicPr>
            <a:picLocks noChangeAspect="1"/>
          </p:cNvPicPr>
          <p:nvPr/>
        </p:nvPicPr>
        <p:blipFill>
          <a:blip r:embed="rId5"/>
          <a:stretch>
            <a:fillRect/>
          </a:stretch>
        </p:blipFill>
        <p:spPr>
          <a:xfrm>
            <a:off x="506877" y="3117363"/>
            <a:ext cx="1209188" cy="355357"/>
          </a:xfrm>
          <a:prstGeom prst="rect">
            <a:avLst/>
          </a:prstGeom>
        </p:spPr>
      </p:pic>
      <p:pic>
        <p:nvPicPr>
          <p:cNvPr id="453" name="Picture 452"/>
          <p:cNvPicPr>
            <a:picLocks noChangeAspect="1"/>
          </p:cNvPicPr>
          <p:nvPr/>
        </p:nvPicPr>
        <p:blipFill>
          <a:blip r:embed="rId6"/>
          <a:stretch>
            <a:fillRect/>
          </a:stretch>
        </p:blipFill>
        <p:spPr>
          <a:xfrm>
            <a:off x="833768" y="2023274"/>
            <a:ext cx="555405" cy="720125"/>
          </a:xfrm>
          <a:prstGeom prst="rect">
            <a:avLst/>
          </a:prstGeom>
        </p:spPr>
      </p:pic>
      <p:pic>
        <p:nvPicPr>
          <p:cNvPr id="454" name="Picture 4" descr="Nokia_Lumia_Icon_white_angle (1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3060"/>
          <a:stretch/>
        </p:blipFill>
        <p:spPr bwMode="auto">
          <a:xfrm>
            <a:off x="927036" y="3966147"/>
            <a:ext cx="368870" cy="495191"/>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6" descr="http://www.kajkupiti.si/modules/uploader/uploads/s_product/pictures/Microsoft_Surface_pro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779" y="4857885"/>
            <a:ext cx="971385" cy="728539"/>
          </a:xfrm>
          <a:prstGeom prst="rect">
            <a:avLst/>
          </a:prstGeom>
          <a:noFill/>
          <a:extLst>
            <a:ext uri="{909E8E84-426E-40DD-AFC4-6F175D3DCCD1}">
              <a14:hiddenFill xmlns:a14="http://schemas.microsoft.com/office/drawing/2010/main">
                <a:solidFill>
                  <a:srgbClr val="FFFFFF"/>
                </a:solidFill>
              </a14:hiddenFill>
            </a:ext>
          </a:extLst>
        </p:spPr>
      </p:pic>
      <p:pic>
        <p:nvPicPr>
          <p:cNvPr id="931" name="Picture 930"/>
          <p:cNvPicPr>
            <a:picLocks noChangeAspect="1"/>
          </p:cNvPicPr>
          <p:nvPr/>
        </p:nvPicPr>
        <p:blipFill>
          <a:blip r:embed="rId3"/>
          <a:stretch>
            <a:fillRect/>
          </a:stretch>
        </p:blipFill>
        <p:spPr>
          <a:xfrm>
            <a:off x="9399101" y="3638161"/>
            <a:ext cx="642038" cy="415984"/>
          </a:xfrm>
          <a:prstGeom prst="rect">
            <a:avLst/>
          </a:prstGeom>
        </p:spPr>
      </p:pic>
      <p:sp>
        <p:nvSpPr>
          <p:cNvPr id="935" name="TextBox 934"/>
          <p:cNvSpPr txBox="1"/>
          <p:nvPr/>
        </p:nvSpPr>
        <p:spPr>
          <a:xfrm>
            <a:off x="10125255" y="4695796"/>
            <a:ext cx="1671536" cy="382308"/>
          </a:xfrm>
          <a:prstGeom prst="rect">
            <a:avLst/>
          </a:prstGeom>
          <a:noFill/>
        </p:spPr>
        <p:txBody>
          <a:bodyPr wrap="none" rtlCol="0">
            <a:spAutoFit/>
          </a:bodyPr>
          <a:lstStyle/>
          <a:p>
            <a:r>
              <a:rPr lang="en-US" sz="1836" dirty="0">
                <a:solidFill>
                  <a:srgbClr val="404040"/>
                </a:solidFill>
              </a:rPr>
              <a:t>Azure Storage</a:t>
            </a:r>
          </a:p>
        </p:txBody>
      </p:sp>
      <p:sp>
        <p:nvSpPr>
          <p:cNvPr id="2" name="Hexagon 1"/>
          <p:cNvSpPr/>
          <p:nvPr/>
        </p:nvSpPr>
        <p:spPr>
          <a:xfrm>
            <a:off x="10060315" y="2503814"/>
            <a:ext cx="483684" cy="416969"/>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grpSp>
        <p:nvGrpSpPr>
          <p:cNvPr id="435" name="Group 142"/>
          <p:cNvGrpSpPr/>
          <p:nvPr/>
        </p:nvGrpSpPr>
        <p:grpSpPr bwMode="black">
          <a:xfrm>
            <a:off x="10142391" y="2577641"/>
            <a:ext cx="335215" cy="258548"/>
            <a:chOff x="6673850" y="4338638"/>
            <a:chExt cx="1403351" cy="1082675"/>
          </a:xfrm>
          <a:solidFill>
            <a:schemeClr val="bg1"/>
          </a:solidFill>
        </p:grpSpPr>
        <p:sp>
          <p:nvSpPr>
            <p:cNvPr id="43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3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3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0"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4"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44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pic>
        <p:nvPicPr>
          <p:cNvPr id="451" name="Picture 450"/>
          <p:cNvPicPr>
            <a:picLocks noChangeAspect="1"/>
          </p:cNvPicPr>
          <p:nvPr/>
        </p:nvPicPr>
        <p:blipFill>
          <a:blip r:embed="rId3"/>
          <a:stretch>
            <a:fillRect/>
          </a:stretch>
        </p:blipFill>
        <p:spPr>
          <a:xfrm>
            <a:off x="9498127" y="2563707"/>
            <a:ext cx="458678" cy="297183"/>
          </a:xfrm>
          <a:prstGeom prst="rect">
            <a:avLst/>
          </a:prstGeom>
        </p:spPr>
      </p:pic>
      <p:sp>
        <p:nvSpPr>
          <p:cNvPr id="452" name="TextBox 451"/>
          <p:cNvSpPr txBox="1"/>
          <p:nvPr/>
        </p:nvSpPr>
        <p:spPr>
          <a:xfrm>
            <a:off x="10004962" y="2938250"/>
            <a:ext cx="655470" cy="286306"/>
          </a:xfrm>
          <a:prstGeom prst="rect">
            <a:avLst/>
          </a:prstGeom>
          <a:noFill/>
        </p:spPr>
        <p:txBody>
          <a:bodyPr wrap="none" rtlCol="0">
            <a:spAutoFit/>
          </a:bodyPr>
          <a:lstStyle/>
          <a:p>
            <a:r>
              <a:rPr lang="en-US" sz="1224" dirty="0">
                <a:solidFill>
                  <a:srgbClr val="FFFFFF">
                    <a:lumMod val="50000"/>
                  </a:srgbClr>
                </a:solidFill>
              </a:rPr>
              <a:t>Search</a:t>
            </a:r>
            <a:endParaRPr lang="en-US" sz="1428" dirty="0">
              <a:solidFill>
                <a:srgbClr val="FFFFFF">
                  <a:lumMod val="50000"/>
                </a:srgbClr>
              </a:solidFill>
            </a:endParaRPr>
          </a:p>
        </p:txBody>
      </p:sp>
      <p:pic>
        <p:nvPicPr>
          <p:cNvPr id="448" name="Picture 447"/>
          <p:cNvPicPr>
            <a:picLocks noChangeAspect="1"/>
          </p:cNvPicPr>
          <p:nvPr/>
        </p:nvPicPr>
        <p:blipFill>
          <a:blip r:embed="rId9"/>
          <a:stretch>
            <a:fillRect/>
          </a:stretch>
        </p:blipFill>
        <p:spPr>
          <a:xfrm>
            <a:off x="9419370" y="5320656"/>
            <a:ext cx="487695" cy="490237"/>
          </a:xfrm>
          <a:prstGeom prst="rect">
            <a:avLst/>
          </a:prstGeom>
        </p:spPr>
      </p:pic>
      <p:pic>
        <p:nvPicPr>
          <p:cNvPr id="449" name="Picture 448"/>
          <p:cNvPicPr>
            <a:picLocks noChangeAspect="1"/>
          </p:cNvPicPr>
          <p:nvPr/>
        </p:nvPicPr>
        <p:blipFill>
          <a:blip r:embed="rId10"/>
          <a:stretch>
            <a:fillRect/>
          </a:stretch>
        </p:blipFill>
        <p:spPr>
          <a:xfrm>
            <a:off x="10599684" y="5320130"/>
            <a:ext cx="383190" cy="490763"/>
          </a:xfrm>
          <a:prstGeom prst="rect">
            <a:avLst/>
          </a:prstGeom>
        </p:spPr>
      </p:pic>
      <p:sp>
        <p:nvSpPr>
          <p:cNvPr id="456" name="TextBox 455"/>
          <p:cNvSpPr txBox="1"/>
          <p:nvPr/>
        </p:nvSpPr>
        <p:spPr>
          <a:xfrm>
            <a:off x="9235724" y="5917518"/>
            <a:ext cx="772091" cy="406265"/>
          </a:xfrm>
          <a:prstGeom prst="rect">
            <a:avLst/>
          </a:prstGeom>
          <a:noFill/>
        </p:spPr>
        <p:txBody>
          <a:bodyPr wrap="square" rtlCol="0">
            <a:spAutoFit/>
          </a:bodyPr>
          <a:lstStyle/>
          <a:p>
            <a:pPr algn="ctr"/>
            <a:r>
              <a:rPr lang="en-US" sz="1020" dirty="0" err="1">
                <a:solidFill>
                  <a:srgbClr val="FFFFFF">
                    <a:lumMod val="50000"/>
                  </a:srgbClr>
                </a:solidFill>
              </a:rPr>
              <a:t>HDInsight</a:t>
            </a:r>
            <a:endParaRPr lang="en-US" sz="1020" dirty="0">
              <a:solidFill>
                <a:srgbClr val="FFFFFF">
                  <a:lumMod val="50000"/>
                </a:srgbClr>
              </a:solidFill>
            </a:endParaRPr>
          </a:p>
          <a:p>
            <a:pPr algn="ctr"/>
            <a:r>
              <a:rPr lang="en-US" sz="1020" dirty="0">
                <a:solidFill>
                  <a:srgbClr val="FFFFFF">
                    <a:lumMod val="50000"/>
                  </a:srgbClr>
                </a:solidFill>
              </a:rPr>
              <a:t>Hadoop</a:t>
            </a:r>
          </a:p>
        </p:txBody>
      </p:sp>
      <p:sp>
        <p:nvSpPr>
          <p:cNvPr id="457" name="TextBox 456"/>
          <p:cNvSpPr txBox="1"/>
          <p:nvPr/>
        </p:nvSpPr>
        <p:spPr>
          <a:xfrm>
            <a:off x="10284677" y="5917518"/>
            <a:ext cx="1054144" cy="249299"/>
          </a:xfrm>
          <a:prstGeom prst="rect">
            <a:avLst/>
          </a:prstGeom>
          <a:noFill/>
        </p:spPr>
        <p:txBody>
          <a:bodyPr wrap="square" rtlCol="0">
            <a:spAutoFit/>
          </a:bodyPr>
          <a:lstStyle/>
          <a:p>
            <a:pPr algn="ctr"/>
            <a:r>
              <a:rPr lang="en-US" sz="1020" dirty="0" smtClean="0">
                <a:solidFill>
                  <a:srgbClr val="FFFFFF">
                    <a:lumMod val="50000"/>
                  </a:srgbClr>
                </a:solidFill>
              </a:rPr>
              <a:t>Visualization</a:t>
            </a:r>
            <a:endParaRPr lang="en-US" sz="1020" dirty="0">
              <a:solidFill>
                <a:srgbClr val="FFFFFF">
                  <a:lumMod val="50000"/>
                </a:srgbClr>
              </a:solidFill>
            </a:endParaRPr>
          </a:p>
        </p:txBody>
      </p:sp>
      <p:pic>
        <p:nvPicPr>
          <p:cNvPr id="458" name="Picture 457"/>
          <p:cNvPicPr>
            <a:picLocks noChangeAspect="1"/>
          </p:cNvPicPr>
          <p:nvPr/>
        </p:nvPicPr>
        <p:blipFill>
          <a:blip r:embed="rId3"/>
          <a:stretch>
            <a:fillRect/>
          </a:stretch>
        </p:blipFill>
        <p:spPr>
          <a:xfrm>
            <a:off x="9994863" y="5398019"/>
            <a:ext cx="517023" cy="334985"/>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6292" y="3217379"/>
            <a:ext cx="1412186" cy="1412186"/>
          </a:xfrm>
          <a:prstGeom prst="rect">
            <a:avLst/>
          </a:prstGeom>
        </p:spPr>
      </p:pic>
      <p:pic>
        <p:nvPicPr>
          <p:cNvPr id="459" name="Picture 458"/>
          <p:cNvPicPr>
            <a:picLocks noChangeAspect="1"/>
          </p:cNvPicPr>
          <p:nvPr/>
        </p:nvPicPr>
        <p:blipFill>
          <a:blip r:embed="rId3"/>
          <a:stretch>
            <a:fillRect/>
          </a:stretch>
        </p:blipFill>
        <p:spPr>
          <a:xfrm>
            <a:off x="8778529" y="5415873"/>
            <a:ext cx="453241" cy="293660"/>
          </a:xfrm>
          <a:prstGeom prst="rect">
            <a:avLst/>
          </a:prstGeom>
        </p:spPr>
      </p:pic>
      <p:grpSp>
        <p:nvGrpSpPr>
          <p:cNvPr id="20" name="Group 19"/>
          <p:cNvGrpSpPr/>
          <p:nvPr/>
        </p:nvGrpSpPr>
        <p:grpSpPr>
          <a:xfrm>
            <a:off x="1866129" y="3203575"/>
            <a:ext cx="1701676" cy="1359437"/>
            <a:chOff x="1866129" y="3203575"/>
            <a:chExt cx="1701676" cy="1359437"/>
          </a:xfrm>
        </p:grpSpPr>
        <p:pic>
          <p:nvPicPr>
            <p:cNvPr id="460" name="Picture 459"/>
            <p:cNvPicPr>
              <a:picLocks noChangeAspect="1"/>
            </p:cNvPicPr>
            <p:nvPr/>
          </p:nvPicPr>
          <p:blipFill>
            <a:blip r:embed="rId12"/>
            <a:stretch>
              <a:fillRect/>
            </a:stretch>
          </p:blipFill>
          <p:spPr>
            <a:xfrm>
              <a:off x="2508795" y="3425689"/>
              <a:ext cx="425608" cy="284446"/>
            </a:xfrm>
            <a:prstGeom prst="rect">
              <a:avLst/>
            </a:prstGeom>
          </p:spPr>
        </p:pic>
        <p:sp>
          <p:nvSpPr>
            <p:cNvPr id="461" name="TextBox 460"/>
            <p:cNvSpPr txBox="1"/>
            <p:nvPr/>
          </p:nvSpPr>
          <p:spPr>
            <a:xfrm>
              <a:off x="1866129" y="3978237"/>
              <a:ext cx="1701676" cy="584775"/>
            </a:xfrm>
            <a:prstGeom prst="rect">
              <a:avLst/>
            </a:prstGeom>
            <a:noFill/>
          </p:spPr>
          <p:txBody>
            <a:bodyPr wrap="square" rtlCol="0">
              <a:spAutoFit/>
            </a:bodyPr>
            <a:lstStyle/>
            <a:p>
              <a:pPr algn="ctr"/>
              <a:r>
                <a:rPr lang="en-US" sz="1600" dirty="0" smtClean="0">
                  <a:solidFill>
                    <a:srgbClr val="404040"/>
                  </a:solidFill>
                </a:rPr>
                <a:t>Azure</a:t>
              </a:r>
            </a:p>
            <a:p>
              <a:pPr algn="ctr"/>
              <a:r>
                <a:rPr lang="en-US" sz="1600" dirty="0" smtClean="0">
                  <a:solidFill>
                    <a:srgbClr val="404040"/>
                  </a:solidFill>
                </a:rPr>
                <a:t>Load Balancer</a:t>
              </a:r>
              <a:endParaRPr lang="en-US" sz="1600" dirty="0">
                <a:solidFill>
                  <a:srgbClr val="404040"/>
                </a:solidFill>
              </a:endParaRPr>
            </a:p>
          </p:txBody>
        </p:sp>
        <p:sp>
          <p:nvSpPr>
            <p:cNvPr id="11" name="AutoShape 3"/>
            <p:cNvSpPr>
              <a:spLocks noChangeAspect="1" noChangeArrowheads="1" noTextEdit="1"/>
            </p:cNvSpPr>
            <p:nvPr/>
          </p:nvSpPr>
          <p:spPr bwMode="auto">
            <a:xfrm>
              <a:off x="2141538" y="3203575"/>
              <a:ext cx="1147762"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3" name="Freeform 5"/>
            <p:cNvSpPr>
              <a:spLocks/>
            </p:cNvSpPr>
            <p:nvPr/>
          </p:nvSpPr>
          <p:spPr bwMode="auto">
            <a:xfrm>
              <a:off x="2935288" y="3228975"/>
              <a:ext cx="336550" cy="696913"/>
            </a:xfrm>
            <a:custGeom>
              <a:avLst/>
              <a:gdLst>
                <a:gd name="T0" fmla="*/ 212 w 212"/>
                <a:gd name="T1" fmla="*/ 220 h 439"/>
                <a:gd name="T2" fmla="*/ 170 w 212"/>
                <a:gd name="T3" fmla="*/ 171 h 439"/>
                <a:gd name="T4" fmla="*/ 23 w 212"/>
                <a:gd name="T5" fmla="*/ 0 h 439"/>
                <a:gd name="T6" fmla="*/ 0 w 212"/>
                <a:gd name="T7" fmla="*/ 28 h 439"/>
                <a:gd name="T8" fmla="*/ 164 w 212"/>
                <a:gd name="T9" fmla="*/ 220 h 439"/>
                <a:gd name="T10" fmla="*/ 0 w 212"/>
                <a:gd name="T11" fmla="*/ 412 h 439"/>
                <a:gd name="T12" fmla="*/ 23 w 212"/>
                <a:gd name="T13" fmla="*/ 439 h 439"/>
                <a:gd name="T14" fmla="*/ 170 w 212"/>
                <a:gd name="T15" fmla="*/ 270 h 439"/>
                <a:gd name="T16" fmla="*/ 212 w 212"/>
                <a:gd name="T17" fmla="*/ 2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439">
                  <a:moveTo>
                    <a:pt x="212" y="220"/>
                  </a:moveTo>
                  <a:lnTo>
                    <a:pt x="170" y="171"/>
                  </a:lnTo>
                  <a:lnTo>
                    <a:pt x="23" y="0"/>
                  </a:lnTo>
                  <a:lnTo>
                    <a:pt x="0" y="28"/>
                  </a:lnTo>
                  <a:lnTo>
                    <a:pt x="164" y="220"/>
                  </a:lnTo>
                  <a:lnTo>
                    <a:pt x="0" y="412"/>
                  </a:lnTo>
                  <a:lnTo>
                    <a:pt x="23" y="439"/>
                  </a:lnTo>
                  <a:lnTo>
                    <a:pt x="170" y="270"/>
                  </a:lnTo>
                  <a:lnTo>
                    <a:pt x="212" y="220"/>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5" name="Freeform 6"/>
            <p:cNvSpPr>
              <a:spLocks/>
            </p:cNvSpPr>
            <p:nvPr/>
          </p:nvSpPr>
          <p:spPr bwMode="auto">
            <a:xfrm>
              <a:off x="2166938" y="3228975"/>
              <a:ext cx="336550" cy="696913"/>
            </a:xfrm>
            <a:custGeom>
              <a:avLst/>
              <a:gdLst>
                <a:gd name="T0" fmla="*/ 0 w 212"/>
                <a:gd name="T1" fmla="*/ 220 h 439"/>
                <a:gd name="T2" fmla="*/ 43 w 212"/>
                <a:gd name="T3" fmla="*/ 171 h 439"/>
                <a:gd name="T4" fmla="*/ 189 w 212"/>
                <a:gd name="T5" fmla="*/ 0 h 439"/>
                <a:gd name="T6" fmla="*/ 212 w 212"/>
                <a:gd name="T7" fmla="*/ 28 h 439"/>
                <a:gd name="T8" fmla="*/ 48 w 212"/>
                <a:gd name="T9" fmla="*/ 220 h 439"/>
                <a:gd name="T10" fmla="*/ 212 w 212"/>
                <a:gd name="T11" fmla="*/ 412 h 439"/>
                <a:gd name="T12" fmla="*/ 189 w 212"/>
                <a:gd name="T13" fmla="*/ 439 h 439"/>
                <a:gd name="T14" fmla="*/ 43 w 212"/>
                <a:gd name="T15" fmla="*/ 270 h 439"/>
                <a:gd name="T16" fmla="*/ 0 w 212"/>
                <a:gd name="T17" fmla="*/ 22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439">
                  <a:moveTo>
                    <a:pt x="0" y="220"/>
                  </a:moveTo>
                  <a:lnTo>
                    <a:pt x="43" y="171"/>
                  </a:lnTo>
                  <a:lnTo>
                    <a:pt x="189" y="0"/>
                  </a:lnTo>
                  <a:lnTo>
                    <a:pt x="212" y="28"/>
                  </a:lnTo>
                  <a:lnTo>
                    <a:pt x="48" y="220"/>
                  </a:lnTo>
                  <a:lnTo>
                    <a:pt x="212" y="412"/>
                  </a:lnTo>
                  <a:lnTo>
                    <a:pt x="189" y="439"/>
                  </a:lnTo>
                  <a:lnTo>
                    <a:pt x="43" y="270"/>
                  </a:lnTo>
                  <a:lnTo>
                    <a:pt x="0" y="220"/>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grpSp>
      <p:sp>
        <p:nvSpPr>
          <p:cNvPr id="25" name="Rectangle 24"/>
          <p:cNvSpPr/>
          <p:nvPr/>
        </p:nvSpPr>
        <p:spPr bwMode="auto">
          <a:xfrm>
            <a:off x="1" y="1668481"/>
            <a:ext cx="12436474" cy="5326043"/>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3366455" y="1908121"/>
            <a:ext cx="1417504" cy="4340213"/>
            <a:chOff x="3366455" y="1908121"/>
            <a:chExt cx="1417504" cy="4340213"/>
          </a:xfrm>
        </p:grpSpPr>
        <p:grpSp>
          <p:nvGrpSpPr>
            <p:cNvPr id="583" name="Group 76"/>
            <p:cNvGrpSpPr/>
            <p:nvPr/>
          </p:nvGrpSpPr>
          <p:grpSpPr bwMode="black">
            <a:xfrm>
              <a:off x="3726546" y="1908121"/>
              <a:ext cx="676314" cy="522080"/>
              <a:chOff x="7010405" y="2133600"/>
              <a:chExt cx="1379538" cy="1065212"/>
            </a:xfrm>
            <a:solidFill>
              <a:schemeClr val="tx1"/>
            </a:solidFill>
          </p:grpSpPr>
          <p:sp>
            <p:nvSpPr>
              <p:cNvPr id="584"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5"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6"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7"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8"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89"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0"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1"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2"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3"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4"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5"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6"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7"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8"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599"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0"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1"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2"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3"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4"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5"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6"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7"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8"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09"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0"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1"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2"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3"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4"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5"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6"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7"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8"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19"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0"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1"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2"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3"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4"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5"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6"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7"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8"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29"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631" name="Group 76"/>
            <p:cNvGrpSpPr/>
            <p:nvPr/>
          </p:nvGrpSpPr>
          <p:grpSpPr bwMode="black">
            <a:xfrm>
              <a:off x="3726546" y="2480673"/>
              <a:ext cx="676314" cy="522080"/>
              <a:chOff x="7010405" y="2133600"/>
              <a:chExt cx="1379538" cy="1065212"/>
            </a:xfrm>
            <a:solidFill>
              <a:schemeClr val="tx1"/>
            </a:solidFill>
          </p:grpSpPr>
          <p:sp>
            <p:nvSpPr>
              <p:cNvPr id="632"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3"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4"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5"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6"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7"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8"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39"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0"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1"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2"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3"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4"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5"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6"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7"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8"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49"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0"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1"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2"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3"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4"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5"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6"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7"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8"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59"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0"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1"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2"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3"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4"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5"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6"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7"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8"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69"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0"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1"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2"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3"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4"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5"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6"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7"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78"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679" name="Group 76"/>
            <p:cNvGrpSpPr/>
            <p:nvPr/>
          </p:nvGrpSpPr>
          <p:grpSpPr bwMode="black">
            <a:xfrm>
              <a:off x="3726546" y="3053224"/>
              <a:ext cx="676314" cy="522080"/>
              <a:chOff x="7010405" y="2133600"/>
              <a:chExt cx="1379538" cy="1065212"/>
            </a:xfrm>
            <a:solidFill>
              <a:schemeClr val="tx1"/>
            </a:solidFill>
          </p:grpSpPr>
          <p:sp>
            <p:nvSpPr>
              <p:cNvPr id="680"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1"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2"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3"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4"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5"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6"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7"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8"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89"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0"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1"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2"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3"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4"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5"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6"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7"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8"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699"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0"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1"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2"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3"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4"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5"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6"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7"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8"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09"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0"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1"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2"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3"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4"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5"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6"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7"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8"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19"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0"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1"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2"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3"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4"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5"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6"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727" name="Group 76"/>
            <p:cNvGrpSpPr/>
            <p:nvPr/>
          </p:nvGrpSpPr>
          <p:grpSpPr bwMode="black">
            <a:xfrm>
              <a:off x="3726546" y="3625776"/>
              <a:ext cx="676314" cy="522080"/>
              <a:chOff x="7010405" y="2133600"/>
              <a:chExt cx="1379538" cy="1065212"/>
            </a:xfrm>
            <a:solidFill>
              <a:schemeClr val="tx1"/>
            </a:solidFill>
          </p:grpSpPr>
          <p:sp>
            <p:nvSpPr>
              <p:cNvPr id="728"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29"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0"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1"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2"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3"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4"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5"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6"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7"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8"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39"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0"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1"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2"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3"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4"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5"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6"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7"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8"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49"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0"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1"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2"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3"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4"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5"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6"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7"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8"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59"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0"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1"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2"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3"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4"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5"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6"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7"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8"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69"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0"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1"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2"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3"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4"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775" name="Group 76"/>
            <p:cNvGrpSpPr/>
            <p:nvPr/>
          </p:nvGrpSpPr>
          <p:grpSpPr bwMode="black">
            <a:xfrm>
              <a:off x="3726546" y="4198327"/>
              <a:ext cx="676314" cy="522080"/>
              <a:chOff x="7010405" y="2133600"/>
              <a:chExt cx="1379538" cy="1065212"/>
            </a:xfrm>
            <a:solidFill>
              <a:schemeClr val="tx1"/>
            </a:solidFill>
          </p:grpSpPr>
          <p:sp>
            <p:nvSpPr>
              <p:cNvPr id="776"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7"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8"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79"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0"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1"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2"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3"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4"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5"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6"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7"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8"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89"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0"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1"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2"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3"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4"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5"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6"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7"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8"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799"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0"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1"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2"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3"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4"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5"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6"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7"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8"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09"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0"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1"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2"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3"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4"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5"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6"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7"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8"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19"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0"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1"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2"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grpSp>
          <p:nvGrpSpPr>
            <p:cNvPr id="823" name="Group 76"/>
            <p:cNvGrpSpPr/>
            <p:nvPr/>
          </p:nvGrpSpPr>
          <p:grpSpPr bwMode="black">
            <a:xfrm>
              <a:off x="3726546" y="4770879"/>
              <a:ext cx="676314" cy="522080"/>
              <a:chOff x="7010405" y="2133600"/>
              <a:chExt cx="1379538" cy="1065212"/>
            </a:xfrm>
            <a:solidFill>
              <a:schemeClr val="tx1"/>
            </a:solidFill>
          </p:grpSpPr>
          <p:sp>
            <p:nvSpPr>
              <p:cNvPr id="824"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5"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6"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7"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8"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29"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0"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1"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2"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3"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4"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5"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6"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7"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8"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39"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0"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1"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2"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3"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4"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5"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6"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7"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8"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49"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0"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1"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2"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3"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4"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5"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6"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7"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8"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59"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0"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1"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2"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3"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4"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5"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6"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7"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8"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69"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sp>
            <p:nvSpPr>
              <p:cNvPr id="87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srgbClr val="525051"/>
                  </a:solidFill>
                </a:endParaRPr>
              </a:p>
            </p:txBody>
          </p:sp>
        </p:grpSp>
        <p:sp>
          <p:nvSpPr>
            <p:cNvPr id="919" name="TextBox 918"/>
            <p:cNvSpPr txBox="1"/>
            <p:nvPr/>
          </p:nvSpPr>
          <p:spPr>
            <a:xfrm>
              <a:off x="3366455" y="5873488"/>
              <a:ext cx="1417504" cy="374846"/>
            </a:xfrm>
            <a:prstGeom prst="rect">
              <a:avLst/>
            </a:prstGeom>
            <a:noFill/>
          </p:spPr>
          <p:txBody>
            <a:bodyPr wrap="none" rtlCol="0">
              <a:spAutoFit/>
            </a:bodyPr>
            <a:lstStyle/>
            <a:p>
              <a:pPr algn="ctr"/>
              <a:r>
                <a:rPr lang="en-US" sz="1836" dirty="0" smtClean="0">
                  <a:solidFill>
                    <a:srgbClr val="404040"/>
                  </a:solidFill>
                </a:rPr>
                <a:t>Front Doors</a:t>
              </a:r>
              <a:endParaRPr lang="en-US" sz="1836" dirty="0">
                <a:solidFill>
                  <a:srgbClr val="404040"/>
                </a:solidFill>
              </a:endParaRPr>
            </a:p>
          </p:txBody>
        </p:sp>
      </p:grpSp>
      <p:grpSp>
        <p:nvGrpSpPr>
          <p:cNvPr id="3" name="Group 2"/>
          <p:cNvGrpSpPr/>
          <p:nvPr/>
        </p:nvGrpSpPr>
        <p:grpSpPr>
          <a:xfrm>
            <a:off x="6158385" y="2212002"/>
            <a:ext cx="3184641" cy="3285241"/>
            <a:chOff x="6158385" y="2212002"/>
            <a:chExt cx="3184641" cy="3285241"/>
          </a:xfrm>
        </p:grpSpPr>
        <p:sp>
          <p:nvSpPr>
            <p:cNvPr id="34" name="Freeform 46"/>
            <p:cNvSpPr>
              <a:spLocks noEditPoints="1"/>
            </p:cNvSpPr>
            <p:nvPr/>
          </p:nvSpPr>
          <p:spPr bwMode="black">
            <a:xfrm>
              <a:off x="6461919" y="3531812"/>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35" name="Freeform 22"/>
            <p:cNvSpPr>
              <a:spLocks noEditPoints="1"/>
            </p:cNvSpPr>
            <p:nvPr/>
          </p:nvSpPr>
          <p:spPr bwMode="black">
            <a:xfrm>
              <a:off x="7309453" y="3917512"/>
              <a:ext cx="290271" cy="29144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36" name="Freeform 10"/>
            <p:cNvSpPr>
              <a:spLocks noEditPoints="1"/>
            </p:cNvSpPr>
            <p:nvPr/>
          </p:nvSpPr>
          <p:spPr bwMode="black">
            <a:xfrm>
              <a:off x="7849466" y="2536482"/>
              <a:ext cx="289101" cy="289101"/>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37" name="Group 36"/>
            <p:cNvGrpSpPr/>
            <p:nvPr/>
          </p:nvGrpSpPr>
          <p:grpSpPr>
            <a:xfrm>
              <a:off x="8343706" y="3160198"/>
              <a:ext cx="289099" cy="289099"/>
              <a:chOff x="3233165" y="1874357"/>
              <a:chExt cx="392110" cy="392110"/>
            </a:xfrm>
          </p:grpSpPr>
          <p:sp>
            <p:nvSpPr>
              <p:cNvPr id="38"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39" name="Donut 38"/>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40" name="Group 39"/>
            <p:cNvGrpSpPr/>
            <p:nvPr/>
          </p:nvGrpSpPr>
          <p:grpSpPr>
            <a:xfrm>
              <a:off x="8567378" y="3449298"/>
              <a:ext cx="289099" cy="289099"/>
              <a:chOff x="4046256" y="2408118"/>
              <a:chExt cx="392110" cy="392110"/>
            </a:xfrm>
          </p:grpSpPr>
          <p:grpSp>
            <p:nvGrpSpPr>
              <p:cNvPr id="41" name="Group 142"/>
              <p:cNvGrpSpPr/>
              <p:nvPr/>
            </p:nvGrpSpPr>
            <p:grpSpPr bwMode="black">
              <a:xfrm>
                <a:off x="4134994" y="2521400"/>
                <a:ext cx="214635" cy="165546"/>
                <a:chOff x="6673850" y="4338638"/>
                <a:chExt cx="1403351" cy="1082675"/>
              </a:xfrm>
              <a:solidFill>
                <a:schemeClr val="tx1"/>
              </a:solidFill>
            </p:grpSpPr>
            <p:sp>
              <p:nvSpPr>
                <p:cNvPr id="43"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4"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5"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6"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7"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8"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49"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0"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1"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2"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53"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42" name="Donut 41"/>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54" name="Group 53"/>
            <p:cNvGrpSpPr/>
            <p:nvPr/>
          </p:nvGrpSpPr>
          <p:grpSpPr>
            <a:xfrm>
              <a:off x="8867157" y="2944885"/>
              <a:ext cx="289099" cy="289099"/>
              <a:chOff x="4604545" y="1640238"/>
              <a:chExt cx="392110" cy="392110"/>
            </a:xfrm>
          </p:grpSpPr>
          <p:grpSp>
            <p:nvGrpSpPr>
              <p:cNvPr id="55" name="Group 36"/>
              <p:cNvGrpSpPr/>
              <p:nvPr/>
            </p:nvGrpSpPr>
            <p:grpSpPr bwMode="black">
              <a:xfrm>
                <a:off x="4673640" y="1736214"/>
                <a:ext cx="253920" cy="200159"/>
                <a:chOff x="3358790" y="376388"/>
                <a:chExt cx="1516063" cy="1195388"/>
              </a:xfrm>
              <a:solidFill>
                <a:schemeClr val="tx1"/>
              </a:solidFill>
            </p:grpSpPr>
            <p:sp>
              <p:nvSpPr>
                <p:cNvPr id="57"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58"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59"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60"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61"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62"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grpSp>
          <p:sp>
            <p:nvSpPr>
              <p:cNvPr id="56" name="Donut 55"/>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63" name="Group 62"/>
            <p:cNvGrpSpPr/>
            <p:nvPr/>
          </p:nvGrpSpPr>
          <p:grpSpPr>
            <a:xfrm>
              <a:off x="8571643" y="4118874"/>
              <a:ext cx="289099" cy="289099"/>
              <a:chOff x="4179295" y="3183652"/>
              <a:chExt cx="392110" cy="392110"/>
            </a:xfrm>
          </p:grpSpPr>
          <p:sp>
            <p:nvSpPr>
              <p:cNvPr id="64"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65" name="Donut 64"/>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sp>
          <p:nvSpPr>
            <p:cNvPr id="66" name="Freeform 46"/>
            <p:cNvSpPr>
              <a:spLocks noEditPoints="1"/>
            </p:cNvSpPr>
            <p:nvPr/>
          </p:nvSpPr>
          <p:spPr bwMode="black">
            <a:xfrm>
              <a:off x="8455271" y="2777975"/>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67" name="Freeform 46"/>
            <p:cNvSpPr>
              <a:spLocks noEditPoints="1"/>
            </p:cNvSpPr>
            <p:nvPr/>
          </p:nvSpPr>
          <p:spPr bwMode="black">
            <a:xfrm>
              <a:off x="7200239" y="2449252"/>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68" name="Freeform 67"/>
            <p:cNvSpPr>
              <a:spLocks noEditPoints="1"/>
            </p:cNvSpPr>
            <p:nvPr/>
          </p:nvSpPr>
          <p:spPr bwMode="black">
            <a:xfrm>
              <a:off x="6537658" y="4605206"/>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69" name="Group 68"/>
            <p:cNvGrpSpPr/>
            <p:nvPr/>
          </p:nvGrpSpPr>
          <p:grpSpPr>
            <a:xfrm>
              <a:off x="6197228" y="4047549"/>
              <a:ext cx="289099" cy="289099"/>
              <a:chOff x="4604545" y="1640238"/>
              <a:chExt cx="392110" cy="392110"/>
            </a:xfrm>
          </p:grpSpPr>
          <p:grpSp>
            <p:nvGrpSpPr>
              <p:cNvPr id="70" name="Group 36"/>
              <p:cNvGrpSpPr/>
              <p:nvPr/>
            </p:nvGrpSpPr>
            <p:grpSpPr bwMode="black">
              <a:xfrm>
                <a:off x="4673640" y="1736214"/>
                <a:ext cx="253920" cy="200159"/>
                <a:chOff x="3358790" y="376388"/>
                <a:chExt cx="1516063" cy="1195388"/>
              </a:xfrm>
              <a:solidFill>
                <a:schemeClr val="tx1"/>
              </a:solidFill>
            </p:grpSpPr>
            <p:sp>
              <p:nvSpPr>
                <p:cNvPr id="72"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73"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74"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75"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76"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77"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grpSp>
          <p:sp>
            <p:nvSpPr>
              <p:cNvPr id="71" name="Donut 70"/>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78" name="Group 77"/>
            <p:cNvGrpSpPr/>
            <p:nvPr/>
          </p:nvGrpSpPr>
          <p:grpSpPr>
            <a:xfrm>
              <a:off x="6764650" y="3163841"/>
              <a:ext cx="289099" cy="289099"/>
              <a:chOff x="4604545" y="1640238"/>
              <a:chExt cx="392110" cy="392110"/>
            </a:xfrm>
          </p:grpSpPr>
          <p:grpSp>
            <p:nvGrpSpPr>
              <p:cNvPr id="79" name="Group 36"/>
              <p:cNvGrpSpPr/>
              <p:nvPr/>
            </p:nvGrpSpPr>
            <p:grpSpPr bwMode="black">
              <a:xfrm>
                <a:off x="4673640" y="1736214"/>
                <a:ext cx="253920" cy="200159"/>
                <a:chOff x="3358790" y="376388"/>
                <a:chExt cx="1516063" cy="1195388"/>
              </a:xfrm>
              <a:solidFill>
                <a:schemeClr val="tx1"/>
              </a:solidFill>
            </p:grpSpPr>
            <p:sp>
              <p:nvSpPr>
                <p:cNvPr id="81"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82"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83"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84"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85"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86"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grpSp>
          <p:sp>
            <p:nvSpPr>
              <p:cNvPr id="80" name="Donut 79"/>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87" name="Group 86"/>
            <p:cNvGrpSpPr/>
            <p:nvPr/>
          </p:nvGrpSpPr>
          <p:grpSpPr>
            <a:xfrm>
              <a:off x="7405975" y="4742161"/>
              <a:ext cx="289099" cy="289099"/>
              <a:chOff x="4604545" y="1640238"/>
              <a:chExt cx="392110" cy="392110"/>
            </a:xfrm>
          </p:grpSpPr>
          <p:grpSp>
            <p:nvGrpSpPr>
              <p:cNvPr id="88" name="Group 36"/>
              <p:cNvGrpSpPr/>
              <p:nvPr/>
            </p:nvGrpSpPr>
            <p:grpSpPr bwMode="black">
              <a:xfrm>
                <a:off x="4673640" y="1736214"/>
                <a:ext cx="253920" cy="200159"/>
                <a:chOff x="3358790" y="376388"/>
                <a:chExt cx="1516063" cy="1195388"/>
              </a:xfrm>
              <a:solidFill>
                <a:schemeClr val="tx1"/>
              </a:solidFill>
            </p:grpSpPr>
            <p:sp>
              <p:nvSpPr>
                <p:cNvPr id="90"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91"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92"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93"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94"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95"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0" rIns="124342" bIns="6217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grpSp>
          <p:sp>
            <p:nvSpPr>
              <p:cNvPr id="89" name="Donut 88"/>
              <p:cNvSpPr>
                <a:spLocks noChangeAspect="1"/>
              </p:cNvSpPr>
              <p:nvPr/>
            </p:nvSpPr>
            <p:spPr bwMode="auto">
              <a:xfrm>
                <a:off x="4604545" y="164023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96" name="Group 95"/>
            <p:cNvGrpSpPr/>
            <p:nvPr/>
          </p:nvGrpSpPr>
          <p:grpSpPr>
            <a:xfrm>
              <a:off x="7767646" y="4064403"/>
              <a:ext cx="289099" cy="289099"/>
              <a:chOff x="4046256" y="2408118"/>
              <a:chExt cx="392110" cy="392110"/>
            </a:xfrm>
          </p:grpSpPr>
          <p:grpSp>
            <p:nvGrpSpPr>
              <p:cNvPr id="97" name="Group 142"/>
              <p:cNvGrpSpPr/>
              <p:nvPr/>
            </p:nvGrpSpPr>
            <p:grpSpPr bwMode="black">
              <a:xfrm>
                <a:off x="4134994" y="2521400"/>
                <a:ext cx="214635" cy="165546"/>
                <a:chOff x="6673850" y="4338638"/>
                <a:chExt cx="1403351" cy="1082675"/>
              </a:xfrm>
              <a:solidFill>
                <a:schemeClr val="tx1"/>
              </a:solidFill>
            </p:grpSpPr>
            <p:sp>
              <p:nvSpPr>
                <p:cNvPr id="9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6"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7"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8"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09"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98" name="Donut 97"/>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110" name="Group 109"/>
            <p:cNvGrpSpPr/>
            <p:nvPr/>
          </p:nvGrpSpPr>
          <p:grpSpPr>
            <a:xfrm>
              <a:off x="7278792" y="3442854"/>
              <a:ext cx="289099" cy="289099"/>
              <a:chOff x="4046256" y="2408118"/>
              <a:chExt cx="392110" cy="392110"/>
            </a:xfrm>
          </p:grpSpPr>
          <p:grpSp>
            <p:nvGrpSpPr>
              <p:cNvPr id="111" name="Group 142"/>
              <p:cNvGrpSpPr/>
              <p:nvPr/>
            </p:nvGrpSpPr>
            <p:grpSpPr bwMode="black">
              <a:xfrm>
                <a:off x="4134994" y="2521400"/>
                <a:ext cx="214635" cy="165546"/>
                <a:chOff x="6673850" y="4338638"/>
                <a:chExt cx="1403351" cy="1082675"/>
              </a:xfrm>
              <a:solidFill>
                <a:schemeClr val="tx1"/>
              </a:solidFill>
            </p:grpSpPr>
            <p:sp>
              <p:nvSpPr>
                <p:cNvPr id="113"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4"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5"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6"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7"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8"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19"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0"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1"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2"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sp>
              <p:nvSpPr>
                <p:cNvPr id="123"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endParaRPr lang="en-US" sz="2175">
                    <a:solidFill>
                      <a:srgbClr val="525051"/>
                    </a:solidFill>
                  </a:endParaRPr>
                </a:p>
              </p:txBody>
            </p:sp>
          </p:grpSp>
          <p:sp>
            <p:nvSpPr>
              <p:cNvPr id="112" name="Donut 111"/>
              <p:cNvSpPr>
                <a:spLocks noChangeAspect="1"/>
              </p:cNvSpPr>
              <p:nvPr/>
            </p:nvSpPr>
            <p:spPr bwMode="auto">
              <a:xfrm>
                <a:off x="4046256" y="2408118"/>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124" name="Group 123"/>
            <p:cNvGrpSpPr/>
            <p:nvPr/>
          </p:nvGrpSpPr>
          <p:grpSpPr>
            <a:xfrm>
              <a:off x="6663848" y="4236574"/>
              <a:ext cx="289099" cy="289099"/>
              <a:chOff x="3233165" y="1874357"/>
              <a:chExt cx="392110" cy="392110"/>
            </a:xfrm>
          </p:grpSpPr>
          <p:sp>
            <p:nvSpPr>
              <p:cNvPr id="125"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126" name="Donut 125"/>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nvGrpSpPr>
            <p:cNvPr id="127" name="Group 126"/>
            <p:cNvGrpSpPr/>
            <p:nvPr/>
          </p:nvGrpSpPr>
          <p:grpSpPr>
            <a:xfrm>
              <a:off x="8443775" y="4540244"/>
              <a:ext cx="289099" cy="289099"/>
              <a:chOff x="3233165" y="1874357"/>
              <a:chExt cx="392110" cy="392110"/>
            </a:xfrm>
          </p:grpSpPr>
          <p:sp>
            <p:nvSpPr>
              <p:cNvPr id="128"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11921" tIns="55960" rIns="111921" bIns="55960" numCol="1" rtlCol="0" anchor="ctr" anchorCtr="0" compatLnSpc="1">
                <a:prstTxWarp prst="textNoShape">
                  <a:avLst/>
                </a:prstTxWarp>
              </a:bodyPr>
              <a:lstStyle/>
              <a:p>
                <a:pPr defTabSz="1007283"/>
                <a:endParaRPr lang="en-US" sz="2448" spc="-166" dirty="0">
                  <a:solidFill>
                    <a:srgbClr val="525051">
                      <a:lumMod val="50000"/>
                    </a:srgbClr>
                  </a:solidFill>
                  <a:latin typeface="KodchiangUPC" panose="02020603050405020304" pitchFamily="18" charset="-34"/>
                </a:endParaRPr>
              </a:p>
            </p:txBody>
          </p:sp>
          <p:sp>
            <p:nvSpPr>
              <p:cNvPr id="129" name="Donut 128"/>
              <p:cNvSpPr>
                <a:spLocks noChangeAspect="1"/>
              </p:cNvSpPr>
              <p:nvPr/>
            </p:nvSpPr>
            <p:spPr bwMode="auto">
              <a:xfrm>
                <a:off x="3233165" y="1874357"/>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sp>
          <p:nvSpPr>
            <p:cNvPr id="130" name="Freeform 10"/>
            <p:cNvSpPr>
              <a:spLocks noEditPoints="1"/>
            </p:cNvSpPr>
            <p:nvPr/>
          </p:nvSpPr>
          <p:spPr bwMode="black">
            <a:xfrm>
              <a:off x="9053925" y="4427511"/>
              <a:ext cx="289101" cy="289101"/>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31" name="Freeform 10"/>
            <p:cNvSpPr>
              <a:spLocks noEditPoints="1"/>
            </p:cNvSpPr>
            <p:nvPr/>
          </p:nvSpPr>
          <p:spPr bwMode="black">
            <a:xfrm>
              <a:off x="6420863" y="2866186"/>
              <a:ext cx="289101" cy="289101"/>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32" name="Freeform 14"/>
            <p:cNvSpPr>
              <a:spLocks noEditPoints="1"/>
            </p:cNvSpPr>
            <p:nvPr/>
          </p:nvSpPr>
          <p:spPr bwMode="black">
            <a:xfrm>
              <a:off x="6204848" y="4463252"/>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33" name="Freeform 14"/>
            <p:cNvSpPr>
              <a:spLocks noEditPoints="1"/>
            </p:cNvSpPr>
            <p:nvPr/>
          </p:nvSpPr>
          <p:spPr bwMode="black">
            <a:xfrm>
              <a:off x="7806178" y="4955011"/>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34" name="Freeform 14"/>
            <p:cNvSpPr>
              <a:spLocks noEditPoints="1"/>
            </p:cNvSpPr>
            <p:nvPr/>
          </p:nvSpPr>
          <p:spPr bwMode="black">
            <a:xfrm>
              <a:off x="7687682" y="3658644"/>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35" name="Freeform 14"/>
            <p:cNvSpPr>
              <a:spLocks noEditPoints="1"/>
            </p:cNvSpPr>
            <p:nvPr/>
          </p:nvSpPr>
          <p:spPr bwMode="black">
            <a:xfrm>
              <a:off x="7534309" y="2849215"/>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36" name="Freeform 14"/>
            <p:cNvSpPr>
              <a:spLocks noEditPoints="1"/>
            </p:cNvSpPr>
            <p:nvPr/>
          </p:nvSpPr>
          <p:spPr bwMode="black">
            <a:xfrm>
              <a:off x="8937440" y="3304746"/>
              <a:ext cx="290271" cy="289101"/>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137" name="Group 136"/>
            <p:cNvGrpSpPr/>
            <p:nvPr/>
          </p:nvGrpSpPr>
          <p:grpSpPr>
            <a:xfrm>
              <a:off x="6158385" y="3163841"/>
              <a:ext cx="289099" cy="289099"/>
              <a:chOff x="4179295" y="3183652"/>
              <a:chExt cx="392110" cy="392110"/>
            </a:xfrm>
          </p:grpSpPr>
          <p:sp>
            <p:nvSpPr>
              <p:cNvPr id="138"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139" name="Donut 138"/>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sp>
          <p:nvSpPr>
            <p:cNvPr id="140" name="Freeform 46"/>
            <p:cNvSpPr>
              <a:spLocks noEditPoints="1"/>
            </p:cNvSpPr>
            <p:nvPr/>
          </p:nvSpPr>
          <p:spPr bwMode="black">
            <a:xfrm>
              <a:off x="7248814" y="5217506"/>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sp>
          <p:nvSpPr>
            <p:cNvPr id="141" name="Freeform 46"/>
            <p:cNvSpPr>
              <a:spLocks noEditPoints="1"/>
            </p:cNvSpPr>
            <p:nvPr/>
          </p:nvSpPr>
          <p:spPr bwMode="black">
            <a:xfrm>
              <a:off x="8791703" y="4707526"/>
              <a:ext cx="296124" cy="279737"/>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noFill/>
            </a:ln>
            <a:extLst/>
          </p:spPr>
          <p:txBody>
            <a:bodyPr vert="horz" wrap="square" lIns="124347" tIns="62174" rIns="124347" bIns="62174" numCol="1" anchor="t" anchorCtr="0" compatLnSpc="1">
              <a:prstTxWarp prst="textNoShape">
                <a:avLst/>
              </a:prstTxWarp>
            </a:bodyPr>
            <a:lstStyle/>
            <a:p>
              <a:endParaRPr lang="en-US" sz="2448">
                <a:solidFill>
                  <a:srgbClr val="525051"/>
                </a:solidFill>
              </a:endParaRPr>
            </a:p>
          </p:txBody>
        </p:sp>
        <p:grpSp>
          <p:nvGrpSpPr>
            <p:cNvPr id="146" name="Group 145"/>
            <p:cNvGrpSpPr/>
            <p:nvPr/>
          </p:nvGrpSpPr>
          <p:grpSpPr>
            <a:xfrm>
              <a:off x="7561757" y="2212002"/>
              <a:ext cx="289099" cy="289099"/>
              <a:chOff x="4179295" y="3183652"/>
              <a:chExt cx="392110" cy="392110"/>
            </a:xfrm>
          </p:grpSpPr>
          <p:sp>
            <p:nvSpPr>
              <p:cNvPr id="147"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tx1"/>
              </a:solidFill>
              <a:ln>
                <a:noFill/>
              </a:ln>
            </p:spPr>
            <p:txBody>
              <a:bodyPr vert="horz" wrap="square" lIns="111925" tIns="55963" rIns="111925" bIns="55963" numCol="1" anchor="t" anchorCtr="0" compatLnSpc="1">
                <a:prstTxWarp prst="textNoShape">
                  <a:avLst/>
                </a:prstTxWarp>
              </a:bodyPr>
              <a:lstStyle/>
              <a:p>
                <a:endParaRPr lang="en-US" sz="2175">
                  <a:solidFill>
                    <a:srgbClr val="525051"/>
                  </a:solidFill>
                </a:endParaRPr>
              </a:p>
            </p:txBody>
          </p:sp>
          <p:sp>
            <p:nvSpPr>
              <p:cNvPr id="148" name="Donut 147"/>
              <p:cNvSpPr>
                <a:spLocks noChangeAspect="1"/>
              </p:cNvSpPr>
              <p:nvPr/>
            </p:nvSpPr>
            <p:spPr bwMode="auto">
              <a:xfrm>
                <a:off x="4179295" y="3183652"/>
                <a:ext cx="392110" cy="392110"/>
              </a:xfrm>
              <a:prstGeom prst="donut">
                <a:avLst>
                  <a:gd name="adj" fmla="val 631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grpSp>
      <p:sp>
        <p:nvSpPr>
          <p:cNvPr id="934" name="TextBox 933"/>
          <p:cNvSpPr txBox="1"/>
          <p:nvPr/>
        </p:nvSpPr>
        <p:spPr>
          <a:xfrm>
            <a:off x="7133837" y="5873488"/>
            <a:ext cx="1159292" cy="657359"/>
          </a:xfrm>
          <a:prstGeom prst="rect">
            <a:avLst/>
          </a:prstGeom>
          <a:noFill/>
        </p:spPr>
        <p:txBody>
          <a:bodyPr wrap="none" rtlCol="0">
            <a:spAutoFit/>
          </a:bodyPr>
          <a:lstStyle/>
          <a:p>
            <a:pPr algn="ctr"/>
            <a:r>
              <a:rPr lang="en-US" sz="1836" dirty="0" smtClean="0">
                <a:solidFill>
                  <a:srgbClr val="404040"/>
                </a:solidFill>
              </a:rPr>
              <a:t>“Orleans”</a:t>
            </a:r>
          </a:p>
          <a:p>
            <a:pPr algn="ctr"/>
            <a:r>
              <a:rPr lang="en-US" sz="1836" dirty="0" smtClean="0">
                <a:solidFill>
                  <a:srgbClr val="404040"/>
                </a:solidFill>
              </a:rPr>
              <a:t>Silos</a:t>
            </a:r>
            <a:endParaRPr lang="en-US" sz="1836" dirty="0">
              <a:solidFill>
                <a:srgbClr val="404040"/>
              </a:solidFill>
            </a:endParaRPr>
          </a:p>
        </p:txBody>
      </p:sp>
      <p:grpSp>
        <p:nvGrpSpPr>
          <p:cNvPr id="469" name="Group 468"/>
          <p:cNvGrpSpPr/>
          <p:nvPr/>
        </p:nvGrpSpPr>
        <p:grpSpPr>
          <a:xfrm>
            <a:off x="5858802" y="1986113"/>
            <a:ext cx="3633761" cy="3735122"/>
            <a:chOff x="5861708" y="1987643"/>
            <a:chExt cx="3633761" cy="3735122"/>
          </a:xfrm>
        </p:grpSpPr>
        <p:grpSp>
          <p:nvGrpSpPr>
            <p:cNvPr id="470" name="Distribution Grid"/>
            <p:cNvGrpSpPr/>
            <p:nvPr/>
          </p:nvGrpSpPr>
          <p:grpSpPr>
            <a:xfrm>
              <a:off x="5861708" y="1987643"/>
              <a:ext cx="3633761" cy="3735122"/>
              <a:chOff x="409476" y="155311"/>
              <a:chExt cx="4811412" cy="4945623"/>
            </a:xfrm>
          </p:grpSpPr>
          <p:sp>
            <p:nvSpPr>
              <p:cNvPr id="478" name="Hexagon 477"/>
              <p:cNvSpPr>
                <a:spLocks noChangeAspect="1"/>
              </p:cNvSpPr>
              <p:nvPr/>
            </p:nvSpPr>
            <p:spPr bwMode="auto">
              <a:xfrm>
                <a:off x="1905000" y="1831713"/>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79" name="Hexagon 478"/>
              <p:cNvSpPr>
                <a:spLocks noChangeAspect="1"/>
              </p:cNvSpPr>
              <p:nvPr/>
            </p:nvSpPr>
            <p:spPr bwMode="auto">
              <a:xfrm>
                <a:off x="1905000" y="3508115"/>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0" name="Hexagon 479"/>
              <p:cNvSpPr>
                <a:spLocks noChangeAspect="1"/>
              </p:cNvSpPr>
              <p:nvPr/>
            </p:nvSpPr>
            <p:spPr bwMode="auto">
              <a:xfrm>
                <a:off x="1905000" y="155311"/>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1" name="Hexagon 480"/>
              <p:cNvSpPr>
                <a:spLocks noChangeAspect="1"/>
              </p:cNvSpPr>
              <p:nvPr/>
            </p:nvSpPr>
            <p:spPr bwMode="auto">
              <a:xfrm>
                <a:off x="409476" y="2670688"/>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2" name="Hexagon 481"/>
              <p:cNvSpPr>
                <a:spLocks noChangeAspect="1"/>
              </p:cNvSpPr>
              <p:nvPr/>
            </p:nvSpPr>
            <p:spPr bwMode="auto">
              <a:xfrm>
                <a:off x="409476" y="994286"/>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3" name="Hexagon 482"/>
              <p:cNvSpPr>
                <a:spLocks noChangeAspect="1"/>
              </p:cNvSpPr>
              <p:nvPr/>
            </p:nvSpPr>
            <p:spPr bwMode="auto">
              <a:xfrm>
                <a:off x="3400524" y="2670688"/>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sp>
            <p:nvSpPr>
              <p:cNvPr id="484" name="Hexagon 483"/>
              <p:cNvSpPr>
                <a:spLocks noChangeAspect="1"/>
              </p:cNvSpPr>
              <p:nvPr/>
            </p:nvSpPr>
            <p:spPr bwMode="auto">
              <a:xfrm>
                <a:off x="3400524" y="994286"/>
                <a:ext cx="1820364" cy="1592819"/>
              </a:xfrm>
              <a:prstGeom prst="hexagon">
                <a:avLst/>
              </a:prstGeom>
              <a:solidFill>
                <a:schemeClr val="bg1"/>
              </a:solidFill>
              <a:ln w="12700">
                <a:solidFill>
                  <a:schemeClr val="accent1">
                    <a:lumMod val="50000"/>
                  </a:schemeClr>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4347" tIns="62174" rIns="62174" bIns="124347" numCol="1" spcCol="0" rtlCol="0" fromWordArt="0" anchor="b" anchorCtr="0" forceAA="0" compatLnSpc="1">
                <a:prstTxWarp prst="textNoShape">
                  <a:avLst/>
                </a:prstTxWarp>
                <a:noAutofit/>
              </a:bodyPr>
              <a:lstStyle/>
              <a:p>
                <a:pPr algn="ctr" defTabSz="1243021" fontAlgn="base">
                  <a:spcBef>
                    <a:spcPct val="0"/>
                  </a:spcBef>
                  <a:spcAft>
                    <a:spcPct val="0"/>
                  </a:spcAft>
                </a:pPr>
                <a:endParaRPr lang="en-US" sz="2448" spc="-68" dirty="0" err="1">
                  <a:gradFill>
                    <a:gsLst>
                      <a:gs pos="0">
                        <a:srgbClr val="FFFFFF"/>
                      </a:gs>
                      <a:gs pos="100000">
                        <a:srgbClr val="FFFFFF"/>
                      </a:gs>
                    </a:gsLst>
                    <a:lin ang="5400000" scaled="0"/>
                  </a:gradFill>
                  <a:latin typeface="Blender Pro Book" panose="02000506030000020004" pitchFamily="50" charset="0"/>
                  <a:ea typeface="Segoe UI" pitchFamily="34" charset="0"/>
                  <a:cs typeface="Segoe UI" pitchFamily="34" charset="0"/>
                </a:endParaRPr>
              </a:p>
            </p:txBody>
          </p:sp>
        </p:grpSp>
        <p:pic>
          <p:nvPicPr>
            <p:cNvPr id="471" name="Picture 470"/>
            <p:cNvPicPr>
              <a:picLocks noChangeAspect="1"/>
            </p:cNvPicPr>
            <p:nvPr/>
          </p:nvPicPr>
          <p:blipFill>
            <a:blip r:embed="rId13"/>
            <a:stretch>
              <a:fillRect/>
            </a:stretch>
          </p:blipFill>
          <p:spPr>
            <a:xfrm>
              <a:off x="6260925" y="2985325"/>
              <a:ext cx="576373" cy="474843"/>
            </a:xfrm>
            <a:prstGeom prst="rect">
              <a:avLst/>
            </a:prstGeom>
          </p:spPr>
        </p:pic>
        <p:pic>
          <p:nvPicPr>
            <p:cNvPr id="472" name="Picture 471"/>
            <p:cNvPicPr>
              <a:picLocks noChangeAspect="1"/>
            </p:cNvPicPr>
            <p:nvPr/>
          </p:nvPicPr>
          <p:blipFill>
            <a:blip r:embed="rId13"/>
            <a:stretch>
              <a:fillRect/>
            </a:stretch>
          </p:blipFill>
          <p:spPr>
            <a:xfrm>
              <a:off x="7383688" y="2357405"/>
              <a:ext cx="576373" cy="474843"/>
            </a:xfrm>
            <a:prstGeom prst="rect">
              <a:avLst/>
            </a:prstGeom>
          </p:spPr>
        </p:pic>
        <p:pic>
          <p:nvPicPr>
            <p:cNvPr id="473" name="Picture 472"/>
            <p:cNvPicPr>
              <a:picLocks noChangeAspect="1"/>
            </p:cNvPicPr>
            <p:nvPr/>
          </p:nvPicPr>
          <p:blipFill>
            <a:blip r:embed="rId13"/>
            <a:stretch>
              <a:fillRect/>
            </a:stretch>
          </p:blipFill>
          <p:spPr>
            <a:xfrm>
              <a:off x="6262377" y="4251407"/>
              <a:ext cx="576373" cy="474843"/>
            </a:xfrm>
            <a:prstGeom prst="rect">
              <a:avLst/>
            </a:prstGeom>
          </p:spPr>
        </p:pic>
        <p:pic>
          <p:nvPicPr>
            <p:cNvPr id="474" name="Picture 473"/>
            <p:cNvPicPr>
              <a:picLocks noChangeAspect="1"/>
            </p:cNvPicPr>
            <p:nvPr/>
          </p:nvPicPr>
          <p:blipFill>
            <a:blip r:embed="rId13"/>
            <a:stretch>
              <a:fillRect/>
            </a:stretch>
          </p:blipFill>
          <p:spPr>
            <a:xfrm>
              <a:off x="8519878" y="2985324"/>
              <a:ext cx="576373" cy="474843"/>
            </a:xfrm>
            <a:prstGeom prst="rect">
              <a:avLst/>
            </a:prstGeom>
          </p:spPr>
        </p:pic>
        <p:pic>
          <p:nvPicPr>
            <p:cNvPr id="475" name="Picture 474"/>
            <p:cNvPicPr>
              <a:picLocks noChangeAspect="1"/>
            </p:cNvPicPr>
            <p:nvPr/>
          </p:nvPicPr>
          <p:blipFill>
            <a:blip r:embed="rId13"/>
            <a:stretch>
              <a:fillRect/>
            </a:stretch>
          </p:blipFill>
          <p:spPr>
            <a:xfrm>
              <a:off x="8519878" y="4251406"/>
              <a:ext cx="576373" cy="474843"/>
            </a:xfrm>
            <a:prstGeom prst="rect">
              <a:avLst/>
            </a:prstGeom>
          </p:spPr>
        </p:pic>
        <p:pic>
          <p:nvPicPr>
            <p:cNvPr id="476" name="Picture 475"/>
            <p:cNvPicPr>
              <a:picLocks noChangeAspect="1"/>
            </p:cNvPicPr>
            <p:nvPr/>
          </p:nvPicPr>
          <p:blipFill>
            <a:blip r:embed="rId13"/>
            <a:stretch>
              <a:fillRect/>
            </a:stretch>
          </p:blipFill>
          <p:spPr>
            <a:xfrm>
              <a:off x="7383687" y="4883864"/>
              <a:ext cx="576373" cy="474843"/>
            </a:xfrm>
            <a:prstGeom prst="rect">
              <a:avLst/>
            </a:prstGeom>
          </p:spPr>
        </p:pic>
        <p:pic>
          <p:nvPicPr>
            <p:cNvPr id="477" name="Picture 476"/>
            <p:cNvPicPr>
              <a:picLocks noChangeAspect="1"/>
            </p:cNvPicPr>
            <p:nvPr/>
          </p:nvPicPr>
          <p:blipFill>
            <a:blip r:embed="rId13"/>
            <a:stretch>
              <a:fillRect/>
            </a:stretch>
          </p:blipFill>
          <p:spPr>
            <a:xfrm>
              <a:off x="7390402" y="3617781"/>
              <a:ext cx="576373" cy="474843"/>
            </a:xfrm>
            <a:prstGeom prst="rect">
              <a:avLst/>
            </a:prstGeom>
          </p:spPr>
        </p:pic>
      </p:grpSp>
    </p:spTree>
    <p:extLst>
      <p:ext uri="{BB962C8B-B14F-4D97-AF65-F5344CB8AC3E}">
        <p14:creationId xmlns:p14="http://schemas.microsoft.com/office/powerpoint/2010/main" val="33146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69"/>
                                        </p:tgtEl>
                                      </p:cBhvr>
                                    </p:animEffect>
                                    <p:set>
                                      <p:cBhvr>
                                        <p:cTn id="7" dur="1" fill="hold">
                                          <p:stCondLst>
                                            <p:cond delay="499"/>
                                          </p:stCondLst>
                                        </p:cTn>
                                        <p:tgtEl>
                                          <p:spTgt spid="46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Developer productivity</a:t>
            </a:r>
            <a:endParaRPr lang="en-US" dirty="0"/>
          </a:p>
        </p:txBody>
      </p:sp>
      <p:sp>
        <p:nvSpPr>
          <p:cNvPr id="6" name="Content Placeholder 5"/>
          <p:cNvSpPr>
            <a:spLocks noGrp="1"/>
          </p:cNvSpPr>
          <p:nvPr>
            <p:ph sz="half" idx="1"/>
          </p:nvPr>
        </p:nvSpPr>
        <p:spPr>
          <a:xfrm>
            <a:off x="855008" y="1759921"/>
            <a:ext cx="5637546" cy="4678204"/>
          </a:xfrm>
        </p:spPr>
        <p:txBody>
          <a:bodyPr/>
          <a:lstStyle/>
          <a:p>
            <a:pPr>
              <a:spcBef>
                <a:spcPts val="1200"/>
              </a:spcBef>
            </a:pPr>
            <a:r>
              <a:rPr lang="en-US" sz="2800" dirty="0" smtClean="0"/>
              <a:t>Familiar programming paradigm</a:t>
            </a:r>
          </a:p>
          <a:p>
            <a:pPr>
              <a:spcBef>
                <a:spcPts val="1200"/>
              </a:spcBef>
            </a:pPr>
            <a:r>
              <a:rPr lang="en-US" sz="2800" dirty="0" smtClean="0"/>
              <a:t>Fewer concurrency hazard concerns and headaches</a:t>
            </a:r>
          </a:p>
          <a:p>
            <a:pPr>
              <a:spcBef>
                <a:spcPts val="1200"/>
              </a:spcBef>
            </a:pPr>
            <a:r>
              <a:rPr lang="en-US" sz="2800" dirty="0" smtClean="0"/>
              <a:t>Smooth learning curve </a:t>
            </a:r>
            <a:br>
              <a:rPr lang="en-US" sz="2800" dirty="0" smtClean="0"/>
            </a:br>
            <a:r>
              <a:rPr lang="en-US" sz="2800" dirty="0" smtClean="0"/>
              <a:t>for engineers new to </a:t>
            </a:r>
            <a:br>
              <a:rPr lang="en-US" sz="2800" dirty="0" smtClean="0"/>
            </a:br>
            <a:r>
              <a:rPr lang="en-US" sz="2800" dirty="0" smtClean="0"/>
              <a:t>asynchronous programming</a:t>
            </a:r>
          </a:p>
          <a:p>
            <a:pPr>
              <a:spcBef>
                <a:spcPts val="1200"/>
              </a:spcBef>
            </a:pPr>
            <a:r>
              <a:rPr lang="en-US" sz="2800" dirty="0" smtClean="0"/>
              <a:t>Simplified failure handling through error propagation</a:t>
            </a:r>
          </a:p>
          <a:p>
            <a:pPr>
              <a:spcBef>
                <a:spcPts val="1200"/>
              </a:spcBef>
            </a:pPr>
            <a:r>
              <a:rPr lang="en-US" sz="2800" dirty="0" smtClean="0"/>
              <a:t>Faster development through separation of concerns</a:t>
            </a:r>
            <a:endParaRPr lang="en-US" sz="2800" dirty="0"/>
          </a:p>
        </p:txBody>
      </p:sp>
      <p:grpSp>
        <p:nvGrpSpPr>
          <p:cNvPr id="130" name="Group 129"/>
          <p:cNvGrpSpPr/>
          <p:nvPr/>
        </p:nvGrpSpPr>
        <p:grpSpPr>
          <a:xfrm>
            <a:off x="7406944" y="2137072"/>
            <a:ext cx="4506668" cy="2590800"/>
            <a:chOff x="3540349" y="2743198"/>
            <a:chExt cx="8082551" cy="2590800"/>
          </a:xfrm>
        </p:grpSpPr>
        <p:cxnSp>
          <p:nvCxnSpPr>
            <p:cNvPr id="131" name="Straight Connector 130"/>
            <p:cNvCxnSpPr/>
            <p:nvPr/>
          </p:nvCxnSpPr>
          <p:spPr>
            <a:xfrm>
              <a:off x="3545700" y="5333998"/>
              <a:ext cx="8077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545700" y="4648198"/>
              <a:ext cx="8077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40349" y="3962015"/>
              <a:ext cx="8082551" cy="38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3540349" y="2743198"/>
              <a:ext cx="80772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5" name="Group 76"/>
          <p:cNvGrpSpPr/>
          <p:nvPr/>
        </p:nvGrpSpPr>
        <p:grpSpPr bwMode="black">
          <a:xfrm>
            <a:off x="8882648" y="4129027"/>
            <a:ext cx="663113" cy="511890"/>
            <a:chOff x="7010405" y="2133600"/>
            <a:chExt cx="1379538" cy="1065212"/>
          </a:xfrm>
          <a:solidFill>
            <a:srgbClr val="000000"/>
          </a:solidFill>
        </p:grpSpPr>
        <p:sp>
          <p:nvSpPr>
            <p:cNvPr id="136"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7"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8"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39"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0"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1"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2"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3"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4"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5"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6"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7"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8"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49"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0"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1"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2"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3"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4"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5"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6"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7"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8"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59"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0"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1"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2"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3"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4"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5"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6"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7"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8"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69"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0"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1"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2"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3"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4"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5"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6"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7"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8"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79"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80"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81"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82"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grpSp>
        <p:nvGrpSpPr>
          <p:cNvPr id="183" name="Group 76"/>
          <p:cNvGrpSpPr/>
          <p:nvPr/>
        </p:nvGrpSpPr>
        <p:grpSpPr bwMode="black">
          <a:xfrm>
            <a:off x="9621961" y="4129027"/>
            <a:ext cx="663113" cy="511890"/>
            <a:chOff x="7010405" y="2133600"/>
            <a:chExt cx="1379538" cy="1065212"/>
          </a:xfrm>
          <a:solidFill>
            <a:srgbClr val="000000"/>
          </a:solidFill>
        </p:grpSpPr>
        <p:sp>
          <p:nvSpPr>
            <p:cNvPr id="184"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85"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86"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87"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88"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89"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0"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1"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2"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3"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4"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5"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6"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7"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8"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199"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0"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1"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2"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3"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4"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5"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6"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7"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8"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09"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0"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1"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2"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3"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4"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5"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6"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7"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8"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19"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0"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1"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2"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3"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4"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5"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6"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7"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8"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29"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grpSp>
        <p:nvGrpSpPr>
          <p:cNvPr id="231" name="Group 76"/>
          <p:cNvGrpSpPr/>
          <p:nvPr/>
        </p:nvGrpSpPr>
        <p:grpSpPr bwMode="black">
          <a:xfrm>
            <a:off x="10353135" y="4129027"/>
            <a:ext cx="663113" cy="511890"/>
            <a:chOff x="7010405" y="2133600"/>
            <a:chExt cx="1379538" cy="1065212"/>
          </a:xfrm>
          <a:solidFill>
            <a:srgbClr val="000000"/>
          </a:solidFill>
        </p:grpSpPr>
        <p:sp>
          <p:nvSpPr>
            <p:cNvPr id="232"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3"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4"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5"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6"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7"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8"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39"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0"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1"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2"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3"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4"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5"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6"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7"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8"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49"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0"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1"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2"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3"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4"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5"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6"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7"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8"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59"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0"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1"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2"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3"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4"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5"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6"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7"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8"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69"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0"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1"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2"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3"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4"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5"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6"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7"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78"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grpSp>
        <p:nvGrpSpPr>
          <p:cNvPr id="279" name="Group 76"/>
          <p:cNvGrpSpPr/>
          <p:nvPr/>
        </p:nvGrpSpPr>
        <p:grpSpPr bwMode="black">
          <a:xfrm>
            <a:off x="11115135" y="4129027"/>
            <a:ext cx="663113" cy="511890"/>
            <a:chOff x="7010405" y="2133600"/>
            <a:chExt cx="1379538" cy="1065212"/>
          </a:xfrm>
          <a:solidFill>
            <a:srgbClr val="000000"/>
          </a:solidFill>
        </p:grpSpPr>
        <p:sp>
          <p:nvSpPr>
            <p:cNvPr id="280" name="Freeform 161"/>
            <p:cNvSpPr>
              <a:spLocks/>
            </p:cNvSpPr>
            <p:nvPr/>
          </p:nvSpPr>
          <p:spPr bwMode="black">
            <a:xfrm>
              <a:off x="7189791" y="2416175"/>
              <a:ext cx="57151" cy="49212"/>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1" name="Freeform 162"/>
            <p:cNvSpPr>
              <a:spLocks/>
            </p:cNvSpPr>
            <p:nvPr/>
          </p:nvSpPr>
          <p:spPr bwMode="black">
            <a:xfrm>
              <a:off x="7539040" y="2225675"/>
              <a:ext cx="57151" cy="47624"/>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2" name="Freeform 163"/>
            <p:cNvSpPr>
              <a:spLocks/>
            </p:cNvSpPr>
            <p:nvPr/>
          </p:nvSpPr>
          <p:spPr bwMode="black">
            <a:xfrm>
              <a:off x="7329490" y="23399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3" name="Freeform 164"/>
            <p:cNvSpPr>
              <a:spLocks/>
            </p:cNvSpPr>
            <p:nvPr/>
          </p:nvSpPr>
          <p:spPr bwMode="black">
            <a:xfrm>
              <a:off x="7399341" y="2301875"/>
              <a:ext cx="57151" cy="47624"/>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4" name="Freeform 165"/>
            <p:cNvSpPr>
              <a:spLocks/>
            </p:cNvSpPr>
            <p:nvPr/>
          </p:nvSpPr>
          <p:spPr bwMode="black">
            <a:xfrm>
              <a:off x="7469191" y="22637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5" name="Freeform 166"/>
            <p:cNvSpPr>
              <a:spLocks/>
            </p:cNvSpPr>
            <p:nvPr/>
          </p:nvSpPr>
          <p:spPr bwMode="black">
            <a:xfrm>
              <a:off x="7011990" y="2725738"/>
              <a:ext cx="31751"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6" name="Freeform 167"/>
            <p:cNvSpPr>
              <a:spLocks/>
            </p:cNvSpPr>
            <p:nvPr/>
          </p:nvSpPr>
          <p:spPr bwMode="black">
            <a:xfrm>
              <a:off x="7116765" y="2451099"/>
              <a:ext cx="57151" cy="31751"/>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7" name="Freeform 168"/>
            <p:cNvSpPr>
              <a:spLocks/>
            </p:cNvSpPr>
            <p:nvPr/>
          </p:nvSpPr>
          <p:spPr bwMode="black">
            <a:xfrm>
              <a:off x="7010405" y="2646362"/>
              <a:ext cx="26989"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8" name="Freeform 169"/>
            <p:cNvSpPr>
              <a:spLocks/>
            </p:cNvSpPr>
            <p:nvPr/>
          </p:nvSpPr>
          <p:spPr bwMode="black">
            <a:xfrm>
              <a:off x="7608893" y="2187575"/>
              <a:ext cx="58738" cy="47624"/>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89" name="Freeform 170"/>
            <p:cNvSpPr>
              <a:spLocks/>
            </p:cNvSpPr>
            <p:nvPr/>
          </p:nvSpPr>
          <p:spPr bwMode="black">
            <a:xfrm>
              <a:off x="7011992" y="2566987"/>
              <a:ext cx="34926"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0" name="Freeform 171"/>
            <p:cNvSpPr>
              <a:spLocks/>
            </p:cNvSpPr>
            <p:nvPr/>
          </p:nvSpPr>
          <p:spPr bwMode="black">
            <a:xfrm>
              <a:off x="7011992" y="2484438"/>
              <a:ext cx="34926" cy="57151"/>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1" name="Freeform 172"/>
            <p:cNvSpPr>
              <a:spLocks/>
            </p:cNvSpPr>
            <p:nvPr/>
          </p:nvSpPr>
          <p:spPr bwMode="black">
            <a:xfrm>
              <a:off x="8045454" y="2289175"/>
              <a:ext cx="58738" cy="47624"/>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2" name="Freeform 173"/>
            <p:cNvSpPr>
              <a:spLocks/>
            </p:cNvSpPr>
            <p:nvPr/>
          </p:nvSpPr>
          <p:spPr bwMode="black">
            <a:xfrm>
              <a:off x="8251830" y="2411414"/>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3" name="Freeform 174"/>
            <p:cNvSpPr>
              <a:spLocks/>
            </p:cNvSpPr>
            <p:nvPr/>
          </p:nvSpPr>
          <p:spPr bwMode="black">
            <a:xfrm>
              <a:off x="8185155" y="2368551"/>
              <a:ext cx="57151" cy="49212"/>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4" name="Freeform 175"/>
            <p:cNvSpPr>
              <a:spLocks/>
            </p:cNvSpPr>
            <p:nvPr/>
          </p:nvSpPr>
          <p:spPr bwMode="black">
            <a:xfrm>
              <a:off x="8356605" y="2528887"/>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5" name="Freeform 176"/>
            <p:cNvSpPr>
              <a:spLocks/>
            </p:cNvSpPr>
            <p:nvPr/>
          </p:nvSpPr>
          <p:spPr bwMode="black">
            <a:xfrm>
              <a:off x="8316919"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6" name="Freeform 177"/>
            <p:cNvSpPr>
              <a:spLocks/>
            </p:cNvSpPr>
            <p:nvPr/>
          </p:nvSpPr>
          <p:spPr bwMode="black">
            <a:xfrm>
              <a:off x="8115306" y="2328863"/>
              <a:ext cx="58738" cy="47624"/>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7" name="Freeform 178"/>
            <p:cNvSpPr>
              <a:spLocks/>
            </p:cNvSpPr>
            <p:nvPr/>
          </p:nvSpPr>
          <p:spPr bwMode="black">
            <a:xfrm>
              <a:off x="7821618" y="2162175"/>
              <a:ext cx="58738" cy="49212"/>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8" name="Freeform 179"/>
            <p:cNvSpPr>
              <a:spLocks/>
            </p:cNvSpPr>
            <p:nvPr/>
          </p:nvSpPr>
          <p:spPr bwMode="black">
            <a:xfrm>
              <a:off x="7754943" y="2133600"/>
              <a:ext cx="53976"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299" name="Freeform 180"/>
            <p:cNvSpPr>
              <a:spLocks/>
            </p:cNvSpPr>
            <p:nvPr/>
          </p:nvSpPr>
          <p:spPr bwMode="black">
            <a:xfrm>
              <a:off x="7677155" y="2144712"/>
              <a:ext cx="57151" cy="49212"/>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0" name="Freeform 181"/>
            <p:cNvSpPr>
              <a:spLocks/>
            </p:cNvSpPr>
            <p:nvPr/>
          </p:nvSpPr>
          <p:spPr bwMode="black">
            <a:xfrm>
              <a:off x="7026278" y="2797174"/>
              <a:ext cx="57151" cy="49212"/>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1" name="Freeform 182"/>
            <p:cNvSpPr>
              <a:spLocks/>
            </p:cNvSpPr>
            <p:nvPr/>
          </p:nvSpPr>
          <p:spPr bwMode="black">
            <a:xfrm>
              <a:off x="7975603" y="2251075"/>
              <a:ext cx="57151" cy="47624"/>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2" name="Freeform 183"/>
            <p:cNvSpPr>
              <a:spLocks/>
            </p:cNvSpPr>
            <p:nvPr/>
          </p:nvSpPr>
          <p:spPr bwMode="black">
            <a:xfrm>
              <a:off x="7889878" y="2203451"/>
              <a:ext cx="73024" cy="57151"/>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3" name="Freeform 184"/>
            <p:cNvSpPr>
              <a:spLocks/>
            </p:cNvSpPr>
            <p:nvPr/>
          </p:nvSpPr>
          <p:spPr bwMode="black">
            <a:xfrm>
              <a:off x="7259641" y="2378075"/>
              <a:ext cx="57151" cy="47624"/>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4" name="Freeform 185"/>
            <p:cNvSpPr>
              <a:spLocks/>
            </p:cNvSpPr>
            <p:nvPr/>
          </p:nvSpPr>
          <p:spPr bwMode="black">
            <a:xfrm>
              <a:off x="8091491" y="2879725"/>
              <a:ext cx="57151" cy="47624"/>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5" name="Freeform 186"/>
            <p:cNvSpPr>
              <a:spLocks/>
            </p:cNvSpPr>
            <p:nvPr/>
          </p:nvSpPr>
          <p:spPr bwMode="black">
            <a:xfrm>
              <a:off x="7953378" y="2960688"/>
              <a:ext cx="57151" cy="49212"/>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6" name="Freeform 187"/>
            <p:cNvSpPr>
              <a:spLocks/>
            </p:cNvSpPr>
            <p:nvPr/>
          </p:nvSpPr>
          <p:spPr bwMode="black">
            <a:xfrm>
              <a:off x="8021640" y="2919413"/>
              <a:ext cx="58738" cy="49212"/>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7" name="Freeform 188"/>
            <p:cNvSpPr>
              <a:spLocks/>
            </p:cNvSpPr>
            <p:nvPr/>
          </p:nvSpPr>
          <p:spPr bwMode="black">
            <a:xfrm>
              <a:off x="7821616" y="3046412"/>
              <a:ext cx="53976"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8" name="Freeform 189"/>
            <p:cNvSpPr>
              <a:spLocks/>
            </p:cNvSpPr>
            <p:nvPr/>
          </p:nvSpPr>
          <p:spPr bwMode="black">
            <a:xfrm>
              <a:off x="7885116" y="3001961"/>
              <a:ext cx="57151" cy="49212"/>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09" name="Freeform 190"/>
            <p:cNvSpPr>
              <a:spLocks/>
            </p:cNvSpPr>
            <p:nvPr/>
          </p:nvSpPr>
          <p:spPr bwMode="black">
            <a:xfrm>
              <a:off x="8159753" y="2840037"/>
              <a:ext cx="58738" cy="47624"/>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0" name="Freeform 191"/>
            <p:cNvSpPr>
              <a:spLocks/>
            </p:cNvSpPr>
            <p:nvPr/>
          </p:nvSpPr>
          <p:spPr bwMode="black">
            <a:xfrm>
              <a:off x="7038977" y="2435224"/>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1" name="Freeform 192"/>
            <p:cNvSpPr>
              <a:spLocks/>
            </p:cNvSpPr>
            <p:nvPr/>
          </p:nvSpPr>
          <p:spPr bwMode="black">
            <a:xfrm>
              <a:off x="8348666"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2" name="Freeform 193"/>
            <p:cNvSpPr>
              <a:spLocks/>
            </p:cNvSpPr>
            <p:nvPr/>
          </p:nvSpPr>
          <p:spPr bwMode="black">
            <a:xfrm>
              <a:off x="8362950" y="2611438"/>
              <a:ext cx="26989"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3" name="Freeform 194"/>
            <p:cNvSpPr>
              <a:spLocks/>
            </p:cNvSpPr>
            <p:nvPr/>
          </p:nvSpPr>
          <p:spPr bwMode="black">
            <a:xfrm>
              <a:off x="7783513" y="3113088"/>
              <a:ext cx="47624" cy="57151"/>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4" name="Freeform 195"/>
            <p:cNvSpPr>
              <a:spLocks/>
            </p:cNvSpPr>
            <p:nvPr/>
          </p:nvSpPr>
          <p:spPr bwMode="black">
            <a:xfrm>
              <a:off x="8229601" y="2798762"/>
              <a:ext cx="57151" cy="49212"/>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5" name="Freeform 196"/>
            <p:cNvSpPr>
              <a:spLocks/>
            </p:cNvSpPr>
            <p:nvPr/>
          </p:nvSpPr>
          <p:spPr bwMode="black">
            <a:xfrm>
              <a:off x="8297860" y="2754313"/>
              <a:ext cx="57151"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6" name="Freeform 197"/>
            <p:cNvSpPr>
              <a:spLocks/>
            </p:cNvSpPr>
            <p:nvPr/>
          </p:nvSpPr>
          <p:spPr bwMode="black">
            <a:xfrm>
              <a:off x="7313610" y="2935288"/>
              <a:ext cx="57151" cy="49212"/>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7" name="Freeform 198"/>
            <p:cNvSpPr>
              <a:spLocks/>
            </p:cNvSpPr>
            <p:nvPr/>
          </p:nvSpPr>
          <p:spPr bwMode="black">
            <a:xfrm>
              <a:off x="7381872" y="2974974"/>
              <a:ext cx="57151" cy="49212"/>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8" name="Freeform 199"/>
            <p:cNvSpPr>
              <a:spLocks/>
            </p:cNvSpPr>
            <p:nvPr/>
          </p:nvSpPr>
          <p:spPr bwMode="black">
            <a:xfrm>
              <a:off x="7243759" y="2895598"/>
              <a:ext cx="58738" cy="47624"/>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19" name="Freeform 200"/>
            <p:cNvSpPr>
              <a:spLocks/>
            </p:cNvSpPr>
            <p:nvPr/>
          </p:nvSpPr>
          <p:spPr bwMode="black">
            <a:xfrm>
              <a:off x="7173909" y="2857498"/>
              <a:ext cx="57151" cy="47624"/>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20" name="Freeform 201"/>
            <p:cNvSpPr>
              <a:spLocks/>
            </p:cNvSpPr>
            <p:nvPr/>
          </p:nvSpPr>
          <p:spPr bwMode="black">
            <a:xfrm>
              <a:off x="7099298" y="2835274"/>
              <a:ext cx="57151" cy="34924"/>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21" name="Freeform 202"/>
            <p:cNvSpPr>
              <a:spLocks/>
            </p:cNvSpPr>
            <p:nvPr/>
          </p:nvSpPr>
          <p:spPr bwMode="black">
            <a:xfrm>
              <a:off x="7721598" y="3168649"/>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22" name="Freeform 203"/>
            <p:cNvSpPr>
              <a:spLocks/>
            </p:cNvSpPr>
            <p:nvPr/>
          </p:nvSpPr>
          <p:spPr bwMode="black">
            <a:xfrm>
              <a:off x="7583487" y="3100388"/>
              <a:ext cx="49214" cy="58739"/>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23" name="Freeform 204"/>
            <p:cNvSpPr>
              <a:spLocks/>
            </p:cNvSpPr>
            <p:nvPr/>
          </p:nvSpPr>
          <p:spPr bwMode="black">
            <a:xfrm>
              <a:off x="7521572" y="3054349"/>
              <a:ext cx="55563" cy="47624"/>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24" name="Freeform 205"/>
            <p:cNvSpPr>
              <a:spLocks/>
            </p:cNvSpPr>
            <p:nvPr/>
          </p:nvSpPr>
          <p:spPr bwMode="black">
            <a:xfrm>
              <a:off x="7640636" y="3154361"/>
              <a:ext cx="57151"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25" name="Freeform 206"/>
            <p:cNvSpPr>
              <a:spLocks/>
            </p:cNvSpPr>
            <p:nvPr/>
          </p:nvSpPr>
          <p:spPr bwMode="black">
            <a:xfrm>
              <a:off x="7451723" y="3016249"/>
              <a:ext cx="57151" cy="47624"/>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26"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pic>
        <p:nvPicPr>
          <p:cNvPr id="328" name="Picture 2" descr="\\MAGNUM\Projects\Microsoft\Cloud Power FY12\Design\ICONS_PNG\Server.png"/>
          <p:cNvPicPr>
            <a:picLocks noChangeAspect="1" noChangeArrowheads="1"/>
          </p:cNvPicPr>
          <p:nvPr/>
        </p:nvPicPr>
        <p:blipFill>
          <a:blip r:embed="rId3" cstate="print">
            <a:biLevel thresh="75000"/>
          </a:blip>
          <a:srcRect/>
          <a:stretch>
            <a:fillRect/>
          </a:stretch>
        </p:blipFill>
        <p:spPr bwMode="auto">
          <a:xfrm>
            <a:off x="9144285" y="4727872"/>
            <a:ext cx="781251" cy="781048"/>
          </a:xfrm>
          <a:prstGeom prst="rect">
            <a:avLst/>
          </a:prstGeom>
          <a:noFill/>
        </p:spPr>
      </p:pic>
      <p:pic>
        <p:nvPicPr>
          <p:cNvPr id="329" name="Picture 2" descr="\\MAGNUM\Projects\Microsoft\Cloud Power FY12\Design\ICONS_PNG\Server.png"/>
          <p:cNvPicPr>
            <a:picLocks noChangeAspect="1" noChangeArrowheads="1"/>
          </p:cNvPicPr>
          <p:nvPr/>
        </p:nvPicPr>
        <p:blipFill>
          <a:blip r:embed="rId3" cstate="print">
            <a:biLevel thresh="75000"/>
          </a:blip>
          <a:srcRect/>
          <a:stretch>
            <a:fillRect/>
          </a:stretch>
        </p:blipFill>
        <p:spPr bwMode="auto">
          <a:xfrm>
            <a:off x="10649009" y="4727872"/>
            <a:ext cx="781251" cy="781048"/>
          </a:xfrm>
          <a:prstGeom prst="rect">
            <a:avLst/>
          </a:prstGeom>
          <a:noFill/>
        </p:spPr>
      </p:pic>
      <p:sp>
        <p:nvSpPr>
          <p:cNvPr id="331" name="TextBox 330"/>
          <p:cNvSpPr txBox="1"/>
          <p:nvPr/>
        </p:nvSpPr>
        <p:spPr>
          <a:xfrm>
            <a:off x="7570617" y="4115154"/>
            <a:ext cx="1015808" cy="553998"/>
          </a:xfrm>
          <a:prstGeom prst="rect">
            <a:avLst/>
          </a:prstGeom>
          <a:noFill/>
        </p:spPr>
        <p:txBody>
          <a:bodyPr wrap="square" lIns="0" tIns="0" rIns="0" bIns="0" rtlCol="0">
            <a:spAutoFit/>
          </a:bodyPr>
          <a:lstStyle/>
          <a:p>
            <a:r>
              <a:rPr lang="en-US" dirty="0" smtClean="0">
                <a:solidFill>
                  <a:srgbClr val="404040">
                    <a:lumMod val="50000"/>
                  </a:srgbClr>
                </a:solidFill>
              </a:rPr>
              <a:t>Virtual Machines</a:t>
            </a:r>
          </a:p>
        </p:txBody>
      </p:sp>
      <p:sp>
        <p:nvSpPr>
          <p:cNvPr id="332" name="TextBox 331"/>
          <p:cNvSpPr txBox="1"/>
          <p:nvPr/>
        </p:nvSpPr>
        <p:spPr>
          <a:xfrm>
            <a:off x="7568447" y="4843584"/>
            <a:ext cx="1015808" cy="553998"/>
          </a:xfrm>
          <a:prstGeom prst="rect">
            <a:avLst/>
          </a:prstGeom>
          <a:noFill/>
        </p:spPr>
        <p:txBody>
          <a:bodyPr wrap="square" lIns="0" tIns="0" rIns="0" bIns="0" rtlCol="0">
            <a:spAutoFit/>
          </a:bodyPr>
          <a:lstStyle/>
          <a:p>
            <a:r>
              <a:rPr lang="en-US" dirty="0" smtClean="0">
                <a:solidFill>
                  <a:srgbClr val="404040">
                    <a:lumMod val="50000"/>
                  </a:srgbClr>
                </a:solidFill>
              </a:rPr>
              <a:t>Physical Machines</a:t>
            </a:r>
          </a:p>
        </p:txBody>
      </p:sp>
      <p:sp>
        <p:nvSpPr>
          <p:cNvPr id="333" name="Rectangle 332"/>
          <p:cNvSpPr/>
          <p:nvPr/>
        </p:nvSpPr>
        <p:spPr bwMode="auto">
          <a:xfrm>
            <a:off x="8384409" y="3432472"/>
            <a:ext cx="3435741" cy="53340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pc="-50" dirty="0" smtClean="0">
                <a:gradFill>
                  <a:gsLst>
                    <a:gs pos="0">
                      <a:srgbClr val="FFFFFF"/>
                    </a:gs>
                    <a:gs pos="100000">
                      <a:srgbClr val="FFFFFF"/>
                    </a:gs>
                  </a:gsLst>
                  <a:lin ang="5400000" scaled="0"/>
                </a:gradFill>
                <a:ea typeface="Segoe UI" pitchFamily="34" charset="0"/>
                <a:cs typeface="Segoe UI" pitchFamily="34" charset="0"/>
              </a:rPr>
              <a:t>“Orleans” Runtime</a:t>
            </a:r>
          </a:p>
        </p:txBody>
      </p:sp>
      <p:pic>
        <p:nvPicPr>
          <p:cNvPr id="334" name="Picture 3" descr="\\MAGNUM\Projects\Microsoft\Cloud Power FY12\Design\ICONS_PNG\User.png"/>
          <p:cNvPicPr>
            <a:picLocks noChangeAspect="1" noChangeArrowheads="1"/>
          </p:cNvPicPr>
          <p:nvPr/>
        </p:nvPicPr>
        <p:blipFill>
          <a:blip r:embed="rId4" cstate="print">
            <a:biLevel thresh="75000"/>
          </a:blip>
          <a:srcRect/>
          <a:stretch>
            <a:fillRect/>
          </a:stretch>
        </p:blipFill>
        <p:spPr bwMode="auto">
          <a:xfrm>
            <a:off x="7663133" y="2213272"/>
            <a:ext cx="815962" cy="815750"/>
          </a:xfrm>
          <a:prstGeom prst="rect">
            <a:avLst/>
          </a:prstGeom>
          <a:noFill/>
        </p:spPr>
      </p:pic>
      <p:sp>
        <p:nvSpPr>
          <p:cNvPr id="335" name="Rounded Rectangular Callout 334"/>
          <p:cNvSpPr/>
          <p:nvPr/>
        </p:nvSpPr>
        <p:spPr bwMode="auto">
          <a:xfrm>
            <a:off x="8250494" y="1793868"/>
            <a:ext cx="1518739" cy="386004"/>
          </a:xfrm>
          <a:prstGeom prst="wedgeRoundRectCallout">
            <a:avLst>
              <a:gd name="adj1" fmla="val -45050"/>
              <a:gd name="adj2" fmla="val 115667"/>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spc="-50" dirty="0" smtClean="0">
                <a:solidFill>
                  <a:sysClr val="windowText" lastClr="000000"/>
                </a:solidFill>
                <a:ea typeface="Segoe UI" pitchFamily="34" charset="0"/>
                <a:cs typeface="Segoe UI" pitchFamily="34" charset="0"/>
              </a:rPr>
              <a:t>What’s a Server?</a:t>
            </a:r>
          </a:p>
        </p:txBody>
      </p:sp>
      <p:sp>
        <p:nvSpPr>
          <p:cNvPr id="336" name="Freeform 46"/>
          <p:cNvSpPr>
            <a:spLocks noEditPoints="1"/>
          </p:cNvSpPr>
          <p:nvPr/>
        </p:nvSpPr>
        <p:spPr bwMode="black">
          <a:xfrm>
            <a:off x="9951279" y="2779716"/>
            <a:ext cx="401638" cy="379412"/>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rgbClr val="000000"/>
          </a:solidFill>
          <a:ln>
            <a:noFill/>
          </a:ln>
          <a:extLst/>
        </p:spPr>
        <p:txBody>
          <a:bodyPr vert="horz" wrap="square" lIns="91440" tIns="45720" rIns="91440" bIns="45720" numCol="1" anchor="t" anchorCtr="0" compatLnSpc="1">
            <a:prstTxWarp prst="textNoShape">
              <a:avLst/>
            </a:prstTxWarp>
          </a:bodyPr>
          <a:lstStyle/>
          <a:p>
            <a:endParaRPr lang="en-US">
              <a:solidFill>
                <a:srgbClr val="525051"/>
              </a:solidFill>
            </a:endParaRPr>
          </a:p>
        </p:txBody>
      </p:sp>
      <p:grpSp>
        <p:nvGrpSpPr>
          <p:cNvPr id="337" name="Group 336"/>
          <p:cNvGrpSpPr/>
          <p:nvPr/>
        </p:nvGrpSpPr>
        <p:grpSpPr>
          <a:xfrm>
            <a:off x="9298763" y="2607972"/>
            <a:ext cx="392110" cy="392110"/>
            <a:chOff x="4604545" y="1640238"/>
            <a:chExt cx="392110" cy="392110"/>
          </a:xfrm>
          <a:solidFill>
            <a:srgbClr val="000000"/>
          </a:solidFill>
        </p:grpSpPr>
        <p:grpSp>
          <p:nvGrpSpPr>
            <p:cNvPr id="338" name="Group 36"/>
            <p:cNvGrpSpPr/>
            <p:nvPr/>
          </p:nvGrpSpPr>
          <p:grpSpPr bwMode="black">
            <a:xfrm>
              <a:off x="4673640" y="1736214"/>
              <a:ext cx="253920" cy="200159"/>
              <a:chOff x="3358790" y="376388"/>
              <a:chExt cx="1516063" cy="1195388"/>
            </a:xfrm>
            <a:grpFill/>
          </p:grpSpPr>
          <p:sp>
            <p:nvSpPr>
              <p:cNvPr id="340"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rgbClr val="525051">
                      <a:lumMod val="50000"/>
                    </a:srgbClr>
                  </a:solidFill>
                  <a:latin typeface="Segoe Light" pitchFamily="34" charset="0"/>
                </a:endParaRPr>
              </a:p>
            </p:txBody>
          </p:sp>
          <p:sp>
            <p:nvSpPr>
              <p:cNvPr id="341"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rgbClr val="525051">
                      <a:lumMod val="50000"/>
                    </a:srgbClr>
                  </a:solidFill>
                  <a:latin typeface="Segoe Light" pitchFamily="34" charset="0"/>
                </a:endParaRPr>
              </a:p>
            </p:txBody>
          </p:sp>
          <p:sp>
            <p:nvSpPr>
              <p:cNvPr id="342"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rgbClr val="525051">
                      <a:lumMod val="50000"/>
                    </a:srgbClr>
                  </a:solidFill>
                  <a:latin typeface="Segoe Light" pitchFamily="34" charset="0"/>
                </a:endParaRPr>
              </a:p>
            </p:txBody>
          </p:sp>
          <p:sp>
            <p:nvSpPr>
              <p:cNvPr id="343"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rgbClr val="525051">
                      <a:lumMod val="50000"/>
                    </a:srgbClr>
                  </a:solidFill>
                  <a:latin typeface="Segoe Light" pitchFamily="34" charset="0"/>
                </a:endParaRPr>
              </a:p>
            </p:txBody>
          </p:sp>
          <p:sp>
            <p:nvSpPr>
              <p:cNvPr id="344" name="Oval 30"/>
              <p:cNvSpPr>
                <a:spLocks noChangeArrowheads="1"/>
              </p:cNvSpPr>
              <p:nvPr/>
            </p:nvSpPr>
            <p:spPr bwMode="black">
              <a:xfrm>
                <a:off x="3647715" y="930426"/>
                <a:ext cx="239713" cy="239713"/>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rgbClr val="525051">
                      <a:lumMod val="50000"/>
                    </a:srgbClr>
                  </a:solidFill>
                  <a:latin typeface="Segoe Light" pitchFamily="34" charset="0"/>
                </a:endParaRPr>
              </a:p>
            </p:txBody>
          </p:sp>
          <p:sp>
            <p:nvSpPr>
              <p:cNvPr id="345" name="Oval 31"/>
              <p:cNvSpPr>
                <a:spLocks noChangeArrowheads="1"/>
              </p:cNvSpPr>
              <p:nvPr/>
            </p:nvSpPr>
            <p:spPr bwMode="black">
              <a:xfrm>
                <a:off x="3933465" y="1020913"/>
                <a:ext cx="182563" cy="179388"/>
              </a:xfrm>
              <a:prstGeom prst="ellipse">
                <a:avLst/>
              </a:prstGeom>
              <a:grp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rgbClr val="525051">
                      <a:lumMod val="50000"/>
                    </a:srgbClr>
                  </a:solidFill>
                  <a:latin typeface="Segoe Light" pitchFamily="34" charset="0"/>
                </a:endParaRPr>
              </a:p>
            </p:txBody>
          </p:sp>
        </p:grpSp>
        <p:sp>
          <p:nvSpPr>
            <p:cNvPr id="339" name="Donut 338"/>
            <p:cNvSpPr>
              <a:spLocks noChangeAspect="1"/>
            </p:cNvSpPr>
            <p:nvPr/>
          </p:nvSpPr>
          <p:spPr bwMode="auto">
            <a:xfrm>
              <a:off x="4604545" y="1640238"/>
              <a:ext cx="392110" cy="392110"/>
            </a:xfrm>
            <a:prstGeom prst="donut">
              <a:avLst>
                <a:gd name="adj" fmla="val 631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46" name="Freeform 10"/>
          <p:cNvSpPr>
            <a:spLocks noEditPoints="1"/>
          </p:cNvSpPr>
          <p:nvPr/>
        </p:nvSpPr>
        <p:spPr bwMode="black">
          <a:xfrm>
            <a:off x="8804894" y="2396867"/>
            <a:ext cx="392113" cy="392112"/>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rgbClr val="000000"/>
          </a:solidFill>
          <a:ln>
            <a:noFill/>
          </a:ln>
          <a:extLst/>
        </p:spPr>
        <p:txBody>
          <a:bodyPr vert="horz" wrap="square" lIns="91440" tIns="45720" rIns="91440" bIns="45720" numCol="1" anchor="t" anchorCtr="0" compatLnSpc="1">
            <a:prstTxWarp prst="textNoShape">
              <a:avLst/>
            </a:prstTxWarp>
          </a:bodyPr>
          <a:lstStyle/>
          <a:p>
            <a:endParaRPr lang="en-US">
              <a:solidFill>
                <a:srgbClr val="525051"/>
              </a:solidFill>
            </a:endParaRPr>
          </a:p>
        </p:txBody>
      </p:sp>
      <p:sp>
        <p:nvSpPr>
          <p:cNvPr id="347" name="Freeform 14"/>
          <p:cNvSpPr>
            <a:spLocks noEditPoints="1"/>
          </p:cNvSpPr>
          <p:nvPr/>
        </p:nvSpPr>
        <p:spPr bwMode="black">
          <a:xfrm>
            <a:off x="9814301" y="2296059"/>
            <a:ext cx="393700" cy="392112"/>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rgbClr val="000000"/>
          </a:solidFill>
          <a:ln>
            <a:noFill/>
          </a:ln>
          <a:extLst/>
        </p:spPr>
        <p:txBody>
          <a:bodyPr vert="horz" wrap="square" lIns="91440" tIns="45720" rIns="91440" bIns="45720" numCol="1" anchor="t" anchorCtr="0" compatLnSpc="1">
            <a:prstTxWarp prst="textNoShape">
              <a:avLst/>
            </a:prstTxWarp>
          </a:bodyPr>
          <a:lstStyle/>
          <a:p>
            <a:endParaRPr lang="en-US">
              <a:solidFill>
                <a:srgbClr val="525051"/>
              </a:solidFill>
            </a:endParaRPr>
          </a:p>
        </p:txBody>
      </p:sp>
      <p:grpSp>
        <p:nvGrpSpPr>
          <p:cNvPr id="348" name="Group 347"/>
          <p:cNvGrpSpPr/>
          <p:nvPr/>
        </p:nvGrpSpPr>
        <p:grpSpPr>
          <a:xfrm>
            <a:off x="8551670" y="2823875"/>
            <a:ext cx="392110" cy="392110"/>
            <a:chOff x="4179295" y="3183652"/>
            <a:chExt cx="392110" cy="392110"/>
          </a:xfrm>
          <a:solidFill>
            <a:srgbClr val="000000"/>
          </a:solidFill>
        </p:grpSpPr>
        <p:sp>
          <p:nvSpPr>
            <p:cNvPr id="349"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600">
                <a:solidFill>
                  <a:srgbClr val="525051"/>
                </a:solidFill>
              </a:endParaRPr>
            </a:p>
          </p:txBody>
        </p:sp>
        <p:sp>
          <p:nvSpPr>
            <p:cNvPr id="350" name="Donut 349"/>
            <p:cNvSpPr>
              <a:spLocks noChangeAspect="1"/>
            </p:cNvSpPr>
            <p:nvPr/>
          </p:nvSpPr>
          <p:spPr bwMode="auto">
            <a:xfrm>
              <a:off x="4179295" y="3183652"/>
              <a:ext cx="392110" cy="392110"/>
            </a:xfrm>
            <a:prstGeom prst="donut">
              <a:avLst>
                <a:gd name="adj" fmla="val 631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1" name="Group 350"/>
          <p:cNvGrpSpPr/>
          <p:nvPr/>
        </p:nvGrpSpPr>
        <p:grpSpPr>
          <a:xfrm>
            <a:off x="10515673" y="2864782"/>
            <a:ext cx="392110" cy="392110"/>
            <a:chOff x="4046256" y="2408118"/>
            <a:chExt cx="392110" cy="392110"/>
          </a:xfrm>
          <a:solidFill>
            <a:srgbClr val="000000"/>
          </a:solidFill>
        </p:grpSpPr>
        <p:grpSp>
          <p:nvGrpSpPr>
            <p:cNvPr id="352" name="Group 142"/>
            <p:cNvGrpSpPr/>
            <p:nvPr/>
          </p:nvGrpSpPr>
          <p:grpSpPr bwMode="black">
            <a:xfrm>
              <a:off x="4134994" y="2521400"/>
              <a:ext cx="214635" cy="165546"/>
              <a:chOff x="6673850" y="4338638"/>
              <a:chExt cx="1403351" cy="1082675"/>
            </a:xfrm>
            <a:grpFill/>
          </p:grpSpPr>
          <p:sp>
            <p:nvSpPr>
              <p:cNvPr id="354"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55"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56"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57"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58"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59"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60"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61"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62"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63"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sp>
            <p:nvSpPr>
              <p:cNvPr id="364"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525051"/>
                  </a:solidFill>
                </a:endParaRPr>
              </a:p>
            </p:txBody>
          </p:sp>
        </p:grpSp>
        <p:sp>
          <p:nvSpPr>
            <p:cNvPr id="353" name="Donut 352"/>
            <p:cNvSpPr>
              <a:spLocks noChangeAspect="1"/>
            </p:cNvSpPr>
            <p:nvPr/>
          </p:nvSpPr>
          <p:spPr bwMode="auto">
            <a:xfrm>
              <a:off x="4046256" y="2408118"/>
              <a:ext cx="392110" cy="392110"/>
            </a:xfrm>
            <a:prstGeom prst="donut">
              <a:avLst>
                <a:gd name="adj" fmla="val 631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65" name="Freeform 21"/>
          <p:cNvSpPr>
            <a:spLocks noEditPoints="1"/>
          </p:cNvSpPr>
          <p:nvPr/>
        </p:nvSpPr>
        <p:spPr bwMode="black">
          <a:xfrm>
            <a:off x="10581709" y="2315915"/>
            <a:ext cx="417513" cy="395287"/>
          </a:xfrm>
          <a:custGeom>
            <a:avLst/>
            <a:gdLst>
              <a:gd name="T0" fmla="*/ 64 w 159"/>
              <a:gd name="T1" fmla="*/ 65 h 150"/>
              <a:gd name="T2" fmla="*/ 75 w 159"/>
              <a:gd name="T3" fmla="*/ 54 h 150"/>
              <a:gd name="T4" fmla="*/ 64 w 159"/>
              <a:gd name="T5" fmla="*/ 43 h 150"/>
              <a:gd name="T6" fmla="*/ 53 w 159"/>
              <a:gd name="T7" fmla="*/ 54 h 150"/>
              <a:gd name="T8" fmla="*/ 64 w 159"/>
              <a:gd name="T9" fmla="*/ 65 h 150"/>
              <a:gd name="T10" fmla="*/ 87 w 159"/>
              <a:gd name="T11" fmla="*/ 65 h 150"/>
              <a:gd name="T12" fmla="*/ 98 w 159"/>
              <a:gd name="T13" fmla="*/ 54 h 150"/>
              <a:gd name="T14" fmla="*/ 87 w 159"/>
              <a:gd name="T15" fmla="*/ 43 h 150"/>
              <a:gd name="T16" fmla="*/ 76 w 159"/>
              <a:gd name="T17" fmla="*/ 54 h 150"/>
              <a:gd name="T18" fmla="*/ 87 w 159"/>
              <a:gd name="T19" fmla="*/ 65 h 150"/>
              <a:gd name="T20" fmla="*/ 45 w 159"/>
              <a:gd name="T21" fmla="*/ 68 h 150"/>
              <a:gd name="T22" fmla="*/ 42 w 159"/>
              <a:gd name="T23" fmla="*/ 70 h 150"/>
              <a:gd name="T24" fmla="*/ 42 w 159"/>
              <a:gd name="T25" fmla="*/ 81 h 150"/>
              <a:gd name="T26" fmla="*/ 45 w 159"/>
              <a:gd name="T27" fmla="*/ 84 h 150"/>
              <a:gd name="T28" fmla="*/ 47 w 159"/>
              <a:gd name="T29" fmla="*/ 81 h 150"/>
              <a:gd name="T30" fmla="*/ 47 w 159"/>
              <a:gd name="T31" fmla="*/ 70 h 150"/>
              <a:gd name="T32" fmla="*/ 45 w 159"/>
              <a:gd name="T33" fmla="*/ 68 h 150"/>
              <a:gd name="T34" fmla="*/ 117 w 159"/>
              <a:gd name="T35" fmla="*/ 66 h 150"/>
              <a:gd name="T36" fmla="*/ 117 w 159"/>
              <a:gd name="T37" fmla="*/ 99 h 150"/>
              <a:gd name="T38" fmla="*/ 115 w 159"/>
              <a:gd name="T39" fmla="*/ 100 h 150"/>
              <a:gd name="T40" fmla="*/ 107 w 159"/>
              <a:gd name="T41" fmla="*/ 94 h 150"/>
              <a:gd name="T42" fmla="*/ 106 w 159"/>
              <a:gd name="T43" fmla="*/ 92 h 150"/>
              <a:gd name="T44" fmla="*/ 102 w 159"/>
              <a:gd name="T45" fmla="*/ 92 h 150"/>
              <a:gd name="T46" fmla="*/ 102 w 159"/>
              <a:gd name="T47" fmla="*/ 99 h 150"/>
              <a:gd name="T48" fmla="*/ 99 w 159"/>
              <a:gd name="T49" fmla="*/ 102 h 150"/>
              <a:gd name="T50" fmla="*/ 53 w 159"/>
              <a:gd name="T51" fmla="*/ 102 h 150"/>
              <a:gd name="T52" fmla="*/ 50 w 159"/>
              <a:gd name="T53" fmla="*/ 98 h 150"/>
              <a:gd name="T54" fmla="*/ 50 w 159"/>
              <a:gd name="T55" fmla="*/ 70 h 150"/>
              <a:gd name="T56" fmla="*/ 53 w 159"/>
              <a:gd name="T57" fmla="*/ 66 h 150"/>
              <a:gd name="T58" fmla="*/ 99 w 159"/>
              <a:gd name="T59" fmla="*/ 66 h 150"/>
              <a:gd name="T60" fmla="*/ 102 w 159"/>
              <a:gd name="T61" fmla="*/ 70 h 150"/>
              <a:gd name="T62" fmla="*/ 102 w 159"/>
              <a:gd name="T63" fmla="*/ 73 h 150"/>
              <a:gd name="T64" fmla="*/ 106 w 159"/>
              <a:gd name="T65" fmla="*/ 73 h 150"/>
              <a:gd name="T66" fmla="*/ 107 w 159"/>
              <a:gd name="T67" fmla="*/ 72 h 150"/>
              <a:gd name="T68" fmla="*/ 115 w 159"/>
              <a:gd name="T69" fmla="*/ 65 h 150"/>
              <a:gd name="T70" fmla="*/ 117 w 159"/>
              <a:gd name="T71" fmla="*/ 66 h 150"/>
              <a:gd name="T72" fmla="*/ 79 w 159"/>
              <a:gd name="T73" fmla="*/ 10 h 150"/>
              <a:gd name="T74" fmla="*/ 15 w 159"/>
              <a:gd name="T75" fmla="*/ 66 h 150"/>
              <a:gd name="T76" fmla="*/ 27 w 159"/>
              <a:gd name="T77" fmla="*/ 115 h 150"/>
              <a:gd name="T78" fmla="*/ 71 w 159"/>
              <a:gd name="T79" fmla="*/ 140 h 150"/>
              <a:gd name="T80" fmla="*/ 80 w 159"/>
              <a:gd name="T81" fmla="*/ 140 h 150"/>
              <a:gd name="T82" fmla="*/ 144 w 159"/>
              <a:gd name="T83" fmla="*/ 84 h 150"/>
              <a:gd name="T84" fmla="*/ 88 w 159"/>
              <a:gd name="T85" fmla="*/ 10 h 150"/>
              <a:gd name="T86" fmla="*/ 79 w 159"/>
              <a:gd name="T87" fmla="*/ 10 h 150"/>
              <a:gd name="T88" fmla="*/ 79 w 159"/>
              <a:gd name="T89" fmla="*/ 0 h 150"/>
              <a:gd name="T90" fmla="*/ 89 w 159"/>
              <a:gd name="T91" fmla="*/ 1 h 150"/>
              <a:gd name="T92" fmla="*/ 154 w 159"/>
              <a:gd name="T93" fmla="*/ 85 h 150"/>
              <a:gd name="T94" fmla="*/ 80 w 159"/>
              <a:gd name="T95" fmla="*/ 150 h 150"/>
              <a:gd name="T96" fmla="*/ 69 w 159"/>
              <a:gd name="T97" fmla="*/ 149 h 150"/>
              <a:gd name="T98" fmla="*/ 5 w 159"/>
              <a:gd name="T99" fmla="*/ 65 h 150"/>
              <a:gd name="T100" fmla="*/ 79 w 159"/>
              <a:gd name="T10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9" h="150">
                <a:moveTo>
                  <a:pt x="64" y="65"/>
                </a:moveTo>
                <a:cubicBezTo>
                  <a:pt x="70" y="65"/>
                  <a:pt x="75" y="60"/>
                  <a:pt x="75" y="54"/>
                </a:cubicBezTo>
                <a:cubicBezTo>
                  <a:pt x="75" y="48"/>
                  <a:pt x="70" y="43"/>
                  <a:pt x="64" y="43"/>
                </a:cubicBezTo>
                <a:cubicBezTo>
                  <a:pt x="58" y="43"/>
                  <a:pt x="53" y="48"/>
                  <a:pt x="53" y="54"/>
                </a:cubicBezTo>
                <a:cubicBezTo>
                  <a:pt x="53" y="60"/>
                  <a:pt x="58" y="65"/>
                  <a:pt x="64" y="65"/>
                </a:cubicBezTo>
                <a:moveTo>
                  <a:pt x="87" y="65"/>
                </a:moveTo>
                <a:cubicBezTo>
                  <a:pt x="93" y="65"/>
                  <a:pt x="98" y="60"/>
                  <a:pt x="98" y="54"/>
                </a:cubicBezTo>
                <a:cubicBezTo>
                  <a:pt x="98" y="48"/>
                  <a:pt x="93" y="43"/>
                  <a:pt x="87" y="43"/>
                </a:cubicBezTo>
                <a:cubicBezTo>
                  <a:pt x="81" y="43"/>
                  <a:pt x="76" y="48"/>
                  <a:pt x="76" y="54"/>
                </a:cubicBezTo>
                <a:cubicBezTo>
                  <a:pt x="76" y="60"/>
                  <a:pt x="81" y="65"/>
                  <a:pt x="87" y="65"/>
                </a:cubicBezTo>
                <a:moveTo>
                  <a:pt x="45" y="68"/>
                </a:moveTo>
                <a:cubicBezTo>
                  <a:pt x="43" y="68"/>
                  <a:pt x="42" y="69"/>
                  <a:pt x="42" y="70"/>
                </a:cubicBezTo>
                <a:cubicBezTo>
                  <a:pt x="42" y="81"/>
                  <a:pt x="42" y="81"/>
                  <a:pt x="42" y="81"/>
                </a:cubicBezTo>
                <a:cubicBezTo>
                  <a:pt x="42" y="82"/>
                  <a:pt x="43" y="84"/>
                  <a:pt x="45" y="84"/>
                </a:cubicBezTo>
                <a:cubicBezTo>
                  <a:pt x="46" y="84"/>
                  <a:pt x="47" y="82"/>
                  <a:pt x="47" y="81"/>
                </a:cubicBezTo>
                <a:cubicBezTo>
                  <a:pt x="47" y="70"/>
                  <a:pt x="47" y="70"/>
                  <a:pt x="47" y="70"/>
                </a:cubicBezTo>
                <a:cubicBezTo>
                  <a:pt x="47" y="69"/>
                  <a:pt x="46" y="68"/>
                  <a:pt x="45" y="68"/>
                </a:cubicBezTo>
                <a:moveTo>
                  <a:pt x="117" y="66"/>
                </a:moveTo>
                <a:cubicBezTo>
                  <a:pt x="117" y="99"/>
                  <a:pt x="117" y="99"/>
                  <a:pt x="117" y="99"/>
                </a:cubicBezTo>
                <a:cubicBezTo>
                  <a:pt x="117" y="101"/>
                  <a:pt x="116" y="101"/>
                  <a:pt x="115" y="100"/>
                </a:cubicBezTo>
                <a:cubicBezTo>
                  <a:pt x="107" y="94"/>
                  <a:pt x="107" y="94"/>
                  <a:pt x="107" y="94"/>
                </a:cubicBezTo>
                <a:cubicBezTo>
                  <a:pt x="106" y="93"/>
                  <a:pt x="106" y="93"/>
                  <a:pt x="106" y="92"/>
                </a:cubicBezTo>
                <a:cubicBezTo>
                  <a:pt x="102" y="92"/>
                  <a:pt x="102" y="92"/>
                  <a:pt x="102" y="92"/>
                </a:cubicBezTo>
                <a:cubicBezTo>
                  <a:pt x="102" y="99"/>
                  <a:pt x="102" y="99"/>
                  <a:pt x="102" y="99"/>
                </a:cubicBezTo>
                <a:cubicBezTo>
                  <a:pt x="102" y="101"/>
                  <a:pt x="101" y="102"/>
                  <a:pt x="99" y="102"/>
                </a:cubicBezTo>
                <a:cubicBezTo>
                  <a:pt x="53" y="102"/>
                  <a:pt x="53" y="102"/>
                  <a:pt x="53" y="102"/>
                </a:cubicBezTo>
                <a:cubicBezTo>
                  <a:pt x="51" y="102"/>
                  <a:pt x="50" y="100"/>
                  <a:pt x="50" y="98"/>
                </a:cubicBezTo>
                <a:cubicBezTo>
                  <a:pt x="50" y="70"/>
                  <a:pt x="50" y="70"/>
                  <a:pt x="50" y="70"/>
                </a:cubicBezTo>
                <a:cubicBezTo>
                  <a:pt x="50" y="68"/>
                  <a:pt x="51" y="66"/>
                  <a:pt x="53" y="66"/>
                </a:cubicBezTo>
                <a:cubicBezTo>
                  <a:pt x="99" y="66"/>
                  <a:pt x="99" y="66"/>
                  <a:pt x="99" y="66"/>
                </a:cubicBezTo>
                <a:cubicBezTo>
                  <a:pt x="101" y="66"/>
                  <a:pt x="102" y="68"/>
                  <a:pt x="102" y="70"/>
                </a:cubicBezTo>
                <a:cubicBezTo>
                  <a:pt x="102" y="73"/>
                  <a:pt x="102" y="73"/>
                  <a:pt x="102" y="73"/>
                </a:cubicBezTo>
                <a:cubicBezTo>
                  <a:pt x="106" y="73"/>
                  <a:pt x="106" y="73"/>
                  <a:pt x="106" y="73"/>
                </a:cubicBezTo>
                <a:cubicBezTo>
                  <a:pt x="106" y="73"/>
                  <a:pt x="107" y="72"/>
                  <a:pt x="107" y="72"/>
                </a:cubicBezTo>
                <a:cubicBezTo>
                  <a:pt x="115" y="65"/>
                  <a:pt x="115" y="65"/>
                  <a:pt x="115" y="65"/>
                </a:cubicBezTo>
                <a:cubicBezTo>
                  <a:pt x="116" y="64"/>
                  <a:pt x="117" y="65"/>
                  <a:pt x="117" y="66"/>
                </a:cubicBezTo>
                <a:moveTo>
                  <a:pt x="79" y="10"/>
                </a:moveTo>
                <a:cubicBezTo>
                  <a:pt x="47" y="10"/>
                  <a:pt x="19" y="34"/>
                  <a:pt x="15" y="66"/>
                </a:cubicBezTo>
                <a:cubicBezTo>
                  <a:pt x="12" y="84"/>
                  <a:pt x="17" y="101"/>
                  <a:pt x="27" y="115"/>
                </a:cubicBezTo>
                <a:cubicBezTo>
                  <a:pt x="38" y="129"/>
                  <a:pt x="53" y="138"/>
                  <a:pt x="71" y="140"/>
                </a:cubicBezTo>
                <a:cubicBezTo>
                  <a:pt x="74" y="140"/>
                  <a:pt x="77" y="140"/>
                  <a:pt x="80" y="140"/>
                </a:cubicBezTo>
                <a:cubicBezTo>
                  <a:pt x="112" y="140"/>
                  <a:pt x="140" y="116"/>
                  <a:pt x="144" y="84"/>
                </a:cubicBezTo>
                <a:cubicBezTo>
                  <a:pt x="149" y="48"/>
                  <a:pt x="124" y="15"/>
                  <a:pt x="88" y="10"/>
                </a:cubicBezTo>
                <a:cubicBezTo>
                  <a:pt x="85" y="10"/>
                  <a:pt x="82" y="10"/>
                  <a:pt x="79" y="10"/>
                </a:cubicBezTo>
                <a:moveTo>
                  <a:pt x="79" y="0"/>
                </a:moveTo>
                <a:cubicBezTo>
                  <a:pt x="83" y="0"/>
                  <a:pt x="86" y="0"/>
                  <a:pt x="89" y="1"/>
                </a:cubicBezTo>
                <a:cubicBezTo>
                  <a:pt x="130" y="6"/>
                  <a:pt x="159" y="44"/>
                  <a:pt x="154" y="85"/>
                </a:cubicBezTo>
                <a:cubicBezTo>
                  <a:pt x="149" y="123"/>
                  <a:pt x="116" y="150"/>
                  <a:pt x="80" y="150"/>
                </a:cubicBezTo>
                <a:cubicBezTo>
                  <a:pt x="76" y="150"/>
                  <a:pt x="73" y="150"/>
                  <a:pt x="69" y="149"/>
                </a:cubicBezTo>
                <a:cubicBezTo>
                  <a:pt x="28" y="144"/>
                  <a:pt x="0" y="106"/>
                  <a:pt x="5" y="65"/>
                </a:cubicBezTo>
                <a:cubicBezTo>
                  <a:pt x="10" y="28"/>
                  <a:pt x="42" y="0"/>
                  <a:pt x="79" y="0"/>
                </a:cubicBezTo>
              </a:path>
            </a:pathLst>
          </a:custGeom>
          <a:solidFill>
            <a:srgbClr val="000000"/>
          </a:solidFill>
          <a:ln>
            <a:noFill/>
          </a:ln>
          <a:extLst/>
        </p:spPr>
        <p:txBody>
          <a:bodyPr vert="horz" wrap="square" lIns="91440" tIns="45720" rIns="91440" bIns="45720" numCol="1" anchor="t" anchorCtr="0" compatLnSpc="1">
            <a:prstTxWarp prst="textNoShape">
              <a:avLst/>
            </a:prstTxWarp>
          </a:bodyPr>
          <a:lstStyle/>
          <a:p>
            <a:endParaRPr lang="en-US">
              <a:solidFill>
                <a:srgbClr val="525051"/>
              </a:solidFill>
            </a:endParaRPr>
          </a:p>
        </p:txBody>
      </p:sp>
      <p:grpSp>
        <p:nvGrpSpPr>
          <p:cNvPr id="366" name="Group 365"/>
          <p:cNvGrpSpPr/>
          <p:nvPr/>
        </p:nvGrpSpPr>
        <p:grpSpPr>
          <a:xfrm>
            <a:off x="7415541" y="2990702"/>
            <a:ext cx="868226" cy="734790"/>
            <a:chOff x="536646" y="2053780"/>
            <a:chExt cx="868226" cy="734790"/>
          </a:xfrm>
        </p:grpSpPr>
        <p:pic>
          <p:nvPicPr>
            <p:cNvPr id="367" name="Picture 3" descr="\\MAGNUM\Projects\Microsoft\Cloud Power FY12\Design\ICONS_PNG\User.png"/>
            <p:cNvPicPr>
              <a:picLocks noChangeAspect="1" noChangeArrowheads="1"/>
            </p:cNvPicPr>
            <p:nvPr/>
          </p:nvPicPr>
          <p:blipFill>
            <a:blip r:embed="rId4" cstate="print">
              <a:biLevel thresh="75000"/>
            </a:blip>
            <a:srcRect/>
            <a:stretch>
              <a:fillRect/>
            </a:stretch>
          </p:blipFill>
          <p:spPr bwMode="auto">
            <a:xfrm>
              <a:off x="762000" y="2063160"/>
              <a:ext cx="642872" cy="642705"/>
            </a:xfrm>
            <a:prstGeom prst="rect">
              <a:avLst/>
            </a:prstGeom>
            <a:noFill/>
          </p:spPr>
        </p:pic>
        <p:sp>
          <p:nvSpPr>
            <p:cNvPr id="368" name="Up-Down Arrow 367"/>
            <p:cNvSpPr/>
            <p:nvPr/>
          </p:nvSpPr>
          <p:spPr bwMode="auto">
            <a:xfrm>
              <a:off x="536646" y="2053780"/>
              <a:ext cx="310151" cy="73479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034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par>
                                <p:cTn id="8" presetID="10" presetClass="entr" presetSubtype="0" fill="hold" nodeType="with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fade">
                                      <p:cBhvr>
                                        <p:cTn id="10" dur="500"/>
                                        <p:tgtEl>
                                          <p:spTgt spid="3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6"/>
                                        </p:tgtEl>
                                        <p:attrNameLst>
                                          <p:attrName>style.visibility</p:attrName>
                                        </p:attrNameLst>
                                      </p:cBhvr>
                                      <p:to>
                                        <p:strVal val="visible"/>
                                      </p:to>
                                    </p:set>
                                    <p:animEffect transition="in" filter="fade">
                                      <p:cBhvr>
                                        <p:cTn id="15"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Scalability by default</a:t>
            </a:r>
            <a:endParaRPr lang="en-US" dirty="0"/>
          </a:p>
        </p:txBody>
      </p:sp>
      <p:sp>
        <p:nvSpPr>
          <p:cNvPr id="6" name="Content Placeholder 5"/>
          <p:cNvSpPr>
            <a:spLocks noGrp="1"/>
          </p:cNvSpPr>
          <p:nvPr>
            <p:ph sz="half" idx="1"/>
          </p:nvPr>
        </p:nvSpPr>
        <p:spPr>
          <a:xfrm>
            <a:off x="855007" y="1759921"/>
            <a:ext cx="5637547" cy="3902607"/>
          </a:xfrm>
        </p:spPr>
        <p:txBody>
          <a:bodyPr/>
          <a:lstStyle/>
          <a:p>
            <a:pPr>
              <a:spcBef>
                <a:spcPts val="1200"/>
              </a:spcBef>
            </a:pPr>
            <a:r>
              <a:rPr lang="en-US" sz="2800" dirty="0" smtClean="0"/>
              <a:t>Near linear scaling to hundreds of thousands of requests per second</a:t>
            </a:r>
          </a:p>
          <a:p>
            <a:pPr>
              <a:spcBef>
                <a:spcPts val="1200"/>
              </a:spcBef>
            </a:pPr>
            <a:r>
              <a:rPr lang="en-US" sz="2800" dirty="0" smtClean="0"/>
              <a:t>Efficient resource usage</a:t>
            </a:r>
          </a:p>
          <a:p>
            <a:pPr>
              <a:spcBef>
                <a:spcPts val="1200"/>
              </a:spcBef>
            </a:pPr>
            <a:r>
              <a:rPr lang="en-US" sz="2800" dirty="0" smtClean="0"/>
              <a:t>Location transparency simplifies scaling up or down</a:t>
            </a:r>
          </a:p>
          <a:p>
            <a:pPr>
              <a:spcBef>
                <a:spcPts val="1200"/>
              </a:spcBef>
            </a:pPr>
            <a:r>
              <a:rPr lang="en-US" sz="2800" dirty="0" smtClean="0"/>
              <a:t>Complements Azure </a:t>
            </a:r>
            <a:r>
              <a:rPr lang="en-US" sz="2800" dirty="0" err="1" smtClean="0"/>
              <a:t>PaaS</a:t>
            </a:r>
            <a:endParaRPr lang="en-US" sz="2800" dirty="0" smtClean="0"/>
          </a:p>
          <a:p>
            <a:pPr>
              <a:spcBef>
                <a:spcPts val="1200"/>
              </a:spcBef>
            </a:pPr>
            <a:r>
              <a:rPr lang="en-US" sz="2800" dirty="0" smtClean="0"/>
              <a:t>Easily adjust scale over time</a:t>
            </a:r>
            <a:endParaRPr lang="en-US" sz="2800" dirty="0"/>
          </a:p>
        </p:txBody>
      </p:sp>
      <p:grpSp>
        <p:nvGrpSpPr>
          <p:cNvPr id="130" name="Group 129"/>
          <p:cNvGrpSpPr/>
          <p:nvPr/>
        </p:nvGrpSpPr>
        <p:grpSpPr>
          <a:xfrm>
            <a:off x="7041188" y="1485604"/>
            <a:ext cx="4799547" cy="4013871"/>
            <a:chOff x="3589866" y="1752769"/>
            <a:chExt cx="5256742" cy="4396224"/>
          </a:xfrm>
        </p:grpSpPr>
        <p:pic>
          <p:nvPicPr>
            <p:cNvPr id="131" name="Picture 130"/>
            <p:cNvPicPr/>
            <p:nvPr/>
          </p:nvPicPr>
          <p:blipFill>
            <a:blip r:embed="rId3" cstate="print">
              <a:extLst>
                <a:ext uri="{28A0092B-C50C-407E-A947-70E740481C1C}">
                  <a14:useLocalDpi xmlns:a14="http://schemas.microsoft.com/office/drawing/2010/main" val="0"/>
                </a:ext>
              </a:extLst>
            </a:blip>
            <a:stretch>
              <a:fillRect/>
            </a:stretch>
          </p:blipFill>
          <p:spPr>
            <a:xfrm>
              <a:off x="3589866" y="2206436"/>
              <a:ext cx="5256742" cy="3942557"/>
            </a:xfrm>
            <a:prstGeom prst="rect">
              <a:avLst/>
            </a:prstGeom>
            <a:ln w="38100" cap="sq">
              <a:noFill/>
              <a:prstDash val="solid"/>
              <a:miter lim="800000"/>
            </a:ln>
            <a:effectLst/>
          </p:spPr>
        </p:pic>
        <p:sp>
          <p:nvSpPr>
            <p:cNvPr id="132" name="TextBox 131"/>
            <p:cNvSpPr txBox="1"/>
            <p:nvPr/>
          </p:nvSpPr>
          <p:spPr>
            <a:xfrm>
              <a:off x="4572337" y="1752769"/>
              <a:ext cx="3840436" cy="6832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C00000"/>
                  </a:solidFill>
                </a:rPr>
                <a:t>Test Lab Numbers</a:t>
              </a:r>
            </a:p>
          </p:txBody>
        </p:sp>
      </p:grpSp>
    </p:spTree>
    <p:extLst>
      <p:ext uri="{BB962C8B-B14F-4D97-AF65-F5344CB8AC3E}">
        <p14:creationId xmlns:p14="http://schemas.microsoft.com/office/powerpoint/2010/main" val="544464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97599" y="571214"/>
            <a:ext cx="11521368" cy="5760657"/>
          </a:xfrm>
        </p:spPr>
        <p:txBody>
          <a:bodyPr/>
          <a:lstStyle/>
          <a:p>
            <a:r>
              <a:rPr lang="en-US" dirty="0" smtClean="0"/>
              <a:t>Get </a:t>
            </a:r>
            <a:r>
              <a:rPr lang="en-US" dirty="0"/>
              <a:t>the </a:t>
            </a:r>
            <a:r>
              <a:rPr lang="en-US" dirty="0" smtClean="0"/>
              <a:t>preview</a:t>
            </a:r>
            <a:r>
              <a:rPr lang="en-US" dirty="0"/>
              <a:t>: </a:t>
            </a:r>
            <a:r>
              <a:rPr lang="en-US" dirty="0" smtClean="0"/>
              <a:t/>
            </a:r>
            <a:br>
              <a:rPr lang="en-US" dirty="0" smtClean="0"/>
            </a:br>
            <a:r>
              <a:rPr lang="en-US" dirty="0" smtClean="0">
                <a:hlinkClick r:id="rId3"/>
              </a:rPr>
              <a:t>http</a:t>
            </a:r>
            <a:r>
              <a:rPr lang="en-US" dirty="0">
                <a:hlinkClick r:id="rId3"/>
              </a:rPr>
              <a:t>://</a:t>
            </a:r>
            <a:r>
              <a:rPr lang="en-US" dirty="0" smtClean="0">
                <a:hlinkClick r:id="rId3"/>
              </a:rPr>
              <a:t>aka.ms/orleans</a:t>
            </a:r>
            <a:r>
              <a:rPr lang="en-US" dirty="0" smtClean="0"/>
              <a:t/>
            </a:r>
            <a:br>
              <a:rPr lang="en-US" dirty="0" smtClean="0"/>
            </a:br>
            <a:r>
              <a:rPr lang="en-US" dirty="0"/>
              <a:t/>
            </a:r>
            <a:br>
              <a:rPr lang="en-US" dirty="0"/>
            </a:br>
            <a:r>
              <a:rPr lang="en-US" dirty="0"/>
              <a:t>Get the </a:t>
            </a:r>
            <a:r>
              <a:rPr lang="en-US" dirty="0" smtClean="0"/>
              <a:t>samples</a:t>
            </a:r>
            <a:r>
              <a:rPr lang="en-US" dirty="0"/>
              <a:t>: </a:t>
            </a:r>
            <a:r>
              <a:rPr lang="en-US" dirty="0">
                <a:hlinkClick r:id="rId4"/>
              </a:rPr>
              <a:t>https://orleans.codeplex.com</a:t>
            </a:r>
            <a:r>
              <a:rPr lang="en-US" dirty="0" smtClean="0">
                <a:hlinkClick r:id="rId4"/>
              </a:rPr>
              <a:t>/</a:t>
            </a:r>
            <a:r>
              <a:rPr lang="en-US" dirty="0" smtClean="0"/>
              <a:t/>
            </a:r>
            <a:br>
              <a:rPr lang="en-US" dirty="0" smtClean="0"/>
            </a:br>
            <a:r>
              <a:rPr lang="en-US" dirty="0"/>
              <a:t/>
            </a:r>
            <a:br>
              <a:rPr lang="en-US" dirty="0"/>
            </a:br>
            <a:r>
              <a:rPr lang="en-US" dirty="0" smtClean="0"/>
              <a:t>Check out Halo Waypoint</a:t>
            </a:r>
            <a:r>
              <a:rPr lang="en-US" dirty="0"/>
              <a:t/>
            </a:r>
            <a:br>
              <a:rPr lang="en-US" dirty="0"/>
            </a:br>
            <a:r>
              <a:rPr lang="en-US" dirty="0">
                <a:hlinkClick r:id="rId5"/>
              </a:rPr>
              <a:t>http://www.halowaypoint.com</a:t>
            </a:r>
            <a:r>
              <a:rPr lang="en-US" dirty="0" smtClean="0">
                <a:hlinkClick r:id="rId5"/>
              </a:rPr>
              <a:t>/</a:t>
            </a:r>
            <a:br>
              <a:rPr lang="en-US" dirty="0" smtClean="0">
                <a:hlinkClick r:id="rId5"/>
              </a:rPr>
            </a:br>
            <a:endParaRPr lang="en-US" dirty="0"/>
          </a:p>
        </p:txBody>
      </p:sp>
    </p:spTree>
    <p:extLst>
      <p:ext uri="{BB962C8B-B14F-4D97-AF65-F5344CB8AC3E}">
        <p14:creationId xmlns:p14="http://schemas.microsoft.com/office/powerpoint/2010/main" val="61117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213" y="2125663"/>
            <a:ext cx="10881241" cy="1828800"/>
          </a:xfrm>
        </p:spPr>
        <p:txBody>
          <a:bodyPr/>
          <a:lstStyle/>
          <a:p>
            <a:r>
              <a:rPr lang="en-US" sz="4400" dirty="0" smtClean="0"/>
              <a:t>Project “Orleans”: a programming model and runtime for building </a:t>
            </a:r>
            <a:r>
              <a:rPr lang="en-US" sz="4400" i="1" dirty="0" smtClean="0">
                <a:solidFill>
                  <a:srgbClr val="9B4F96"/>
                </a:solidFill>
              </a:rPr>
              <a:t>cloud native </a:t>
            </a:r>
            <a:r>
              <a:rPr lang="en-US" sz="4400" dirty="0" smtClean="0"/>
              <a:t>services</a:t>
            </a:r>
            <a:endParaRPr lang="en-US" sz="4400" dirty="0"/>
          </a:p>
        </p:txBody>
      </p:sp>
    </p:spTree>
    <p:extLst>
      <p:ext uri="{BB962C8B-B14F-4D97-AF65-F5344CB8AC3E}">
        <p14:creationId xmlns:p14="http://schemas.microsoft.com/office/powerpoint/2010/main" val="147052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4720" y="2747416"/>
            <a:ext cx="4224528" cy="4224528"/>
          </a:xfrm>
          <a:prstGeom prst="rect">
            <a:avLst/>
          </a:prstGeom>
        </p:spPr>
      </p:pic>
      <p:sp>
        <p:nvSpPr>
          <p:cNvPr id="18"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6000">
                <a:gradFill>
                  <a:gsLst>
                    <a:gs pos="1087">
                      <a:srgbClr val="00188F"/>
                    </a:gs>
                    <a:gs pos="100000">
                      <a:srgbClr val="00188F"/>
                    </a:gs>
                  </a:gsLst>
                  <a:lin ang="5400000" scaled="0"/>
                </a:gradFill>
              </a:rPr>
              <a:t>Your Feedback is Important</a:t>
            </a:r>
          </a:p>
        </p:txBody>
      </p:sp>
      <p:sp>
        <p:nvSpPr>
          <p:cNvPr id="19" name="Text Placeholder 2"/>
          <p:cNvSpPr txBox="1">
            <a:spLocks/>
          </p:cNvSpPr>
          <p:nvPr/>
        </p:nvSpPr>
        <p:spPr>
          <a:xfrm>
            <a:off x="274638" y="1778483"/>
            <a:ext cx="11887200" cy="217598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Clr>
                <a:srgbClr val="404040"/>
              </a:buClr>
              <a:buFont typeface="Wingdings" panose="05000000000000000000" pitchFamily="2" charset="2"/>
              <a:buNone/>
            </a:pPr>
            <a:r>
              <a:rPr lang="en-US" sz="3600" dirty="0" smtClean="0">
                <a:gradFill>
                  <a:gsLst>
                    <a:gs pos="5435">
                      <a:srgbClr val="404040"/>
                    </a:gs>
                    <a:gs pos="100000">
                      <a:srgbClr val="404040"/>
                    </a:gs>
                  </a:gsLst>
                  <a:lin ang="5400000" scaled="0"/>
                </a:gradFill>
              </a:rPr>
              <a:t>Fill out an evaluation of this session </a:t>
            </a:r>
            <a:br>
              <a:rPr lang="en-US" sz="3600" dirty="0" smtClean="0">
                <a:gradFill>
                  <a:gsLst>
                    <a:gs pos="5435">
                      <a:srgbClr val="404040"/>
                    </a:gs>
                    <a:gs pos="100000">
                      <a:srgbClr val="404040"/>
                    </a:gs>
                  </a:gsLst>
                  <a:lin ang="5400000" scaled="0"/>
                </a:gradFill>
              </a:rPr>
            </a:br>
            <a:r>
              <a:rPr lang="en-US" sz="3600" dirty="0" smtClean="0">
                <a:gradFill>
                  <a:gsLst>
                    <a:gs pos="5435">
                      <a:srgbClr val="404040"/>
                    </a:gs>
                    <a:gs pos="100000">
                      <a:srgbClr val="404040"/>
                    </a:gs>
                  </a:gsLst>
                  <a:lin ang="5400000" scaled="0"/>
                </a:gradFill>
              </a:rPr>
              <a:t>and help shape future events. </a:t>
            </a:r>
          </a:p>
          <a:p>
            <a:pPr marL="0" indent="0">
              <a:lnSpc>
                <a:spcPct val="80000"/>
              </a:lnSpc>
              <a:spcBef>
                <a:spcPts val="2200"/>
              </a:spcBef>
              <a:buClr>
                <a:srgbClr val="404040"/>
              </a:buClr>
              <a:buFont typeface="Wingdings" panose="05000000000000000000" pitchFamily="2" charset="2"/>
              <a:buNone/>
            </a:pPr>
            <a:r>
              <a:rPr lang="en-US" sz="3600" dirty="0" smtClean="0">
                <a:gradFill>
                  <a:gsLst>
                    <a:gs pos="5435">
                      <a:srgbClr val="404040"/>
                    </a:gs>
                    <a:gs pos="100000">
                      <a:srgbClr val="404040"/>
                    </a:gs>
                  </a:gsLst>
                  <a:lin ang="5400000" scaled="0"/>
                </a:gradFill>
                <a:latin typeface="Segoe UI"/>
              </a:rPr>
              <a:t>Scan the QR code </a:t>
            </a:r>
            <a:r>
              <a:rPr lang="en-US" sz="3600" dirty="0" smtClean="0">
                <a:gradFill>
                  <a:gsLst>
                    <a:gs pos="5435">
                      <a:srgbClr val="404040"/>
                    </a:gs>
                    <a:gs pos="100000">
                      <a:srgbClr val="404040"/>
                    </a:gs>
                  </a:gsLst>
                  <a:lin ang="5400000" scaled="0"/>
                </a:gradFill>
              </a:rPr>
              <a:t>to evaluate </a:t>
            </a:r>
            <a:br>
              <a:rPr lang="en-US" sz="3600" dirty="0" smtClean="0">
                <a:gradFill>
                  <a:gsLst>
                    <a:gs pos="5435">
                      <a:srgbClr val="404040"/>
                    </a:gs>
                    <a:gs pos="100000">
                      <a:srgbClr val="404040"/>
                    </a:gs>
                  </a:gsLst>
                  <a:lin ang="5400000" scaled="0"/>
                </a:gradFill>
              </a:rPr>
            </a:br>
            <a:r>
              <a:rPr lang="en-US" sz="3600" dirty="0" smtClean="0">
                <a:gradFill>
                  <a:gsLst>
                    <a:gs pos="5435">
                      <a:srgbClr val="404040"/>
                    </a:gs>
                    <a:gs pos="100000">
                      <a:srgbClr val="404040"/>
                    </a:gs>
                  </a:gsLst>
                  <a:lin ang="5400000" scaled="0"/>
                </a:gradFill>
              </a:rPr>
              <a:t>this session on your mobile device. </a:t>
            </a:r>
          </a:p>
          <a:p>
            <a:pPr marL="0" indent="0">
              <a:spcBef>
                <a:spcPts val="1800"/>
              </a:spcBef>
              <a:buClr>
                <a:srgbClr val="404040"/>
              </a:buClr>
              <a:buFont typeface="Wingdings" panose="05000000000000000000" pitchFamily="2" charset="2"/>
              <a:buNone/>
            </a:pPr>
            <a:r>
              <a:rPr lang="en-US" sz="3200" dirty="0" smtClean="0">
                <a:gradFill>
                  <a:gsLst>
                    <a:gs pos="3261">
                      <a:srgbClr val="00188F"/>
                    </a:gs>
                    <a:gs pos="100000">
                      <a:srgbClr val="00188F"/>
                    </a:gs>
                  </a:gsLst>
                  <a:lin ang="5400000" scaled="0"/>
                </a:gradFill>
                <a:latin typeface="Segoe UI"/>
              </a:rPr>
              <a:t>You’ll also be entered into </a:t>
            </a:r>
            <a:br>
              <a:rPr lang="en-US" sz="3200" dirty="0" smtClean="0">
                <a:gradFill>
                  <a:gsLst>
                    <a:gs pos="3261">
                      <a:srgbClr val="00188F"/>
                    </a:gs>
                    <a:gs pos="100000">
                      <a:srgbClr val="00188F"/>
                    </a:gs>
                  </a:gsLst>
                  <a:lin ang="5400000" scaled="0"/>
                </a:gradFill>
                <a:latin typeface="Segoe UI"/>
              </a:rPr>
            </a:br>
            <a:r>
              <a:rPr lang="en-US" sz="3200" dirty="0" smtClean="0">
                <a:gradFill>
                  <a:gsLst>
                    <a:gs pos="3261">
                      <a:srgbClr val="00188F"/>
                    </a:gs>
                    <a:gs pos="100000">
                      <a:srgbClr val="00188F"/>
                    </a:gs>
                  </a:gsLst>
                  <a:lin ang="5400000" scaled="0"/>
                </a:gradFill>
                <a:latin typeface="Segoe UI"/>
              </a:rPr>
              <a:t>a daily prize drawing!</a:t>
            </a:r>
            <a:endParaRPr lang="en-US" sz="3200" dirty="0">
              <a:gradFill>
                <a:gsLst>
                  <a:gs pos="3261">
                    <a:srgbClr val="00188F"/>
                  </a:gs>
                  <a:gs pos="100000">
                    <a:srgbClr val="00188F"/>
                  </a:gs>
                </a:gsLst>
                <a:lin ang="5400000" scaled="0"/>
              </a:gradFill>
              <a:latin typeface="Segoe UI"/>
            </a:endParaRPr>
          </a:p>
        </p:txBody>
      </p:sp>
      <p:sp>
        <p:nvSpPr>
          <p:cNvPr id="25" name="Freeform 24"/>
          <p:cNvSpPr>
            <a:spLocks noChangeAspect="1" noEditPoints="1"/>
          </p:cNvSpPr>
          <p:nvPr/>
        </p:nvSpPr>
        <p:spPr bwMode="black">
          <a:xfrm>
            <a:off x="475560"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13099359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3050" y="6079032"/>
            <a:ext cx="118887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lumMod val="75000"/>
                        <a:lumOff val="25000"/>
                      </a:srgbClr>
                    </a:gs>
                    <a:gs pos="100000">
                      <a:srgbClr val="404040">
                        <a:lumMod val="75000"/>
                        <a:lumOff val="25000"/>
                      </a:srgbClr>
                    </a:gs>
                  </a:gsLst>
                  <a:lin ang="5400000" scaled="0"/>
                </a:gradFill>
                <a:cs typeface="Segoe UI" pitchFamily="34" charset="0"/>
              </a:rPr>
              <a:t>© </a:t>
            </a:r>
            <a:r>
              <a:rPr lang="en-US" sz="700" dirty="0" smtClean="0">
                <a:gradFill>
                  <a:gsLst>
                    <a:gs pos="0">
                      <a:srgbClr val="404040">
                        <a:lumMod val="75000"/>
                        <a:lumOff val="25000"/>
                      </a:srgbClr>
                    </a:gs>
                    <a:gs pos="100000">
                      <a:srgbClr val="404040">
                        <a:lumMod val="75000"/>
                        <a:lumOff val="25000"/>
                      </a:srgbClr>
                    </a:gs>
                  </a:gsLst>
                  <a:lin ang="5400000" scaled="0"/>
                </a:gradFill>
                <a:cs typeface="Segoe UI" pitchFamily="34" charset="0"/>
              </a:rPr>
              <a:t>2014 </a:t>
            </a:r>
            <a:r>
              <a:rPr lang="en-US" sz="700" dirty="0">
                <a:gradFill>
                  <a:gsLst>
                    <a:gs pos="0">
                      <a:srgbClr val="404040">
                        <a:lumMod val="75000"/>
                        <a:lumOff val="25000"/>
                      </a:srgbClr>
                    </a:gs>
                    <a:gs pos="100000">
                      <a:srgbClr val="40404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404040">
                        <a:lumMod val="75000"/>
                        <a:lumOff val="25000"/>
                      </a:srgbClr>
                    </a:gs>
                    <a:gs pos="100000">
                      <a:srgbClr val="40404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391980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21924" y="-446290"/>
            <a:ext cx="12192627" cy="7887105"/>
          </a:xfrm>
          <a:prstGeom prst="rect">
            <a:avLst/>
          </a:prstGeom>
        </p:spPr>
      </p:pic>
    </p:spTree>
    <p:extLst>
      <p:ext uri="{BB962C8B-B14F-4D97-AF65-F5344CB8AC3E}">
        <p14:creationId xmlns:p14="http://schemas.microsoft.com/office/powerpoint/2010/main" val="3839692293"/>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153" t="1920" b="3041"/>
          <a:stretch/>
        </p:blipFill>
        <p:spPr>
          <a:xfrm>
            <a:off x="4663775" y="-434615"/>
            <a:ext cx="9615982" cy="7863754"/>
          </a:xfrm>
          <a:prstGeom prst="rect">
            <a:avLst/>
          </a:prstGeom>
          <a:noFill/>
          <a:ln>
            <a:noFill/>
          </a:ln>
          <a:scene3d>
            <a:camera prst="perspectiveContrastingLeftFacing">
              <a:rot lat="0" lon="1800001" rev="0"/>
            </a:camera>
            <a:lightRig rig="threePt" dir="t"/>
          </a:scene3d>
        </p:spPr>
      </p:pic>
      <p:pic>
        <p:nvPicPr>
          <p:cNvPr id="3" name="Picture 2"/>
          <p:cNvPicPr>
            <a:picLocks noChangeAspect="1"/>
          </p:cNvPicPr>
          <p:nvPr/>
        </p:nvPicPr>
        <p:blipFill>
          <a:blip r:embed="rId4"/>
          <a:stretch>
            <a:fillRect/>
          </a:stretch>
        </p:blipFill>
        <p:spPr>
          <a:xfrm>
            <a:off x="366141" y="2806605"/>
            <a:ext cx="5303462" cy="1564192"/>
          </a:xfrm>
          <a:prstGeom prst="rect">
            <a:avLst/>
          </a:prstGeom>
        </p:spPr>
      </p:pic>
    </p:spTree>
    <p:extLst>
      <p:ext uri="{BB962C8B-B14F-4D97-AF65-F5344CB8AC3E}">
        <p14:creationId xmlns:p14="http://schemas.microsoft.com/office/powerpoint/2010/main" val="1301036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6187" t="-22197" r="5202" b="14609"/>
          <a:stretch/>
        </p:blipFill>
        <p:spPr>
          <a:xfrm>
            <a:off x="-2168974" y="-1847852"/>
            <a:ext cx="14594109" cy="8842378"/>
          </a:xfrm>
          <a:prstGeom prst="rect">
            <a:avLst/>
          </a:prstGeom>
        </p:spPr>
      </p:pic>
    </p:spTree>
    <p:extLst>
      <p:ext uri="{BB962C8B-B14F-4D97-AF65-F5344CB8AC3E}">
        <p14:creationId xmlns:p14="http://schemas.microsoft.com/office/powerpoint/2010/main" val="309302287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0268"/>
          <a:stretch/>
        </p:blipFill>
        <p:spPr>
          <a:xfrm>
            <a:off x="0" y="0"/>
            <a:ext cx="12471832" cy="6994525"/>
          </a:xfrm>
          <a:prstGeom prst="rect">
            <a:avLst/>
          </a:prstGeom>
        </p:spPr>
      </p:pic>
    </p:spTree>
    <p:extLst>
      <p:ext uri="{BB962C8B-B14F-4D97-AF65-F5344CB8AC3E}">
        <p14:creationId xmlns:p14="http://schemas.microsoft.com/office/powerpoint/2010/main" val="10574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B7D593BB-5D8D-4B13-94DB-2F791F96B001}" vid="{E01AF0A4-40D4-4266-A261-A7164FB60952}"/>
    </a:ext>
  </a:extLst>
</a:theme>
</file>

<file path=ppt/theme/theme2.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B7D593BB-5D8D-4B13-94DB-2F791F96B001}" vid="{3DA22327-C06D-4CEB-BB04-82777BDAF8CA}"/>
    </a:ext>
  </a:extLst>
</a:theme>
</file>

<file path=ppt/theme/theme3.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Read-Only]" id="{C37CE8E6-2235-499E-BB76-D0772F4D09F4}" vid="{5637954F-C66E-4994-AFA6-8F605535D2B4}"/>
    </a:ext>
  </a:extLst>
</a:theme>
</file>

<file path=ppt/theme/theme4.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 Hoop Somuah &amp; Sergey Bykov</External_x0020_Speaker>
    <Session_x0020_Code xmlns="e36bfbf9-5e42-489c-a259-4c54eb22cb57">3-641</Session_x0020_Code>
    <Presentation_x0020_Date xmlns="e36bfbf9-5e42-489c-a259-4c54eb22cb57">2014-04-02T00:00:00-07:00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purl.org/dc/dcmitype/"/>
    <ds:schemaRef ds:uri="230e9df3-be65-4c73-a93b-d1236ebd677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e36bfbf9-5e42-489c-a259-4c54eb22cb57"/>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Presentation1</Template>
  <TotalTime>32</TotalTime>
  <Words>7624</Words>
  <Application>Microsoft Office PowerPoint</Application>
  <PresentationFormat>Custom</PresentationFormat>
  <Paragraphs>628</Paragraphs>
  <Slides>51</Slides>
  <Notes>51</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51</vt:i4>
      </vt:variant>
    </vt:vector>
  </HeadingPairs>
  <TitlesOfParts>
    <vt:vector size="66" baseType="lpstr">
      <vt:lpstr>ＭＳ Ｐゴシック</vt:lpstr>
      <vt:lpstr>Arial</vt:lpstr>
      <vt:lpstr>Avenir LT Pro 45 Book</vt:lpstr>
      <vt:lpstr>Blender Pro Book</vt:lpstr>
      <vt:lpstr>Calibri</vt:lpstr>
      <vt:lpstr>Consolas</vt:lpstr>
      <vt:lpstr>KodchiangUPC</vt:lpstr>
      <vt:lpstr>Segoe Light</vt:lpstr>
      <vt:lpstr>Segoe UI</vt:lpstr>
      <vt:lpstr>Segoe UI Light</vt:lpstr>
      <vt:lpstr>Wingdings</vt:lpstr>
      <vt:lpstr>5-30536_Build_2014_Breakout_Template_White_16x9</vt:lpstr>
      <vt:lpstr>1_5-30536_Build_2014_Breakout_Template_Blue_16x9</vt:lpstr>
      <vt:lpstr>1_5-30536_Build_2014_Breakout_Template_White_16x9</vt:lpstr>
      <vt:lpstr>2_5-30536_Build_2014_Breakout_Template_White_16x9</vt:lpstr>
      <vt:lpstr>PowerPoint Presentation</vt:lpstr>
      <vt:lpstr>Using Project “Orleans” to build Halo Cloud services in Windows Azure</vt:lpstr>
      <vt:lpstr>PowerPoint Presentation</vt:lpstr>
      <vt:lpstr>About us</vt:lpstr>
      <vt:lpstr>Project “Orleans”: a programming model and runtime for building cloud native services</vt:lpstr>
      <vt:lpstr>PowerPoint Presentation</vt:lpstr>
      <vt:lpstr>PowerPoint Presentation</vt:lpstr>
      <vt:lpstr>PowerPoint Presentation</vt:lpstr>
      <vt:lpstr>PowerPoint Presentation</vt:lpstr>
      <vt:lpstr>PowerPoint Presentation</vt:lpstr>
      <vt:lpstr>PowerPoint Presentation</vt:lpstr>
      <vt:lpstr>Waking up the Chief</vt:lpstr>
      <vt:lpstr>Patterns of a big game launch</vt:lpstr>
      <vt:lpstr>Cloud computing to the rescue</vt:lpstr>
      <vt:lpstr>The Halo Cloud stack (2014)</vt:lpstr>
      <vt:lpstr>Warehouse computer</vt:lpstr>
      <vt:lpstr>Problem: concurrency is hard* Distribution, high throughput and low-latency make it even harder</vt:lpstr>
      <vt:lpstr>The Actor Model</vt:lpstr>
      <vt:lpstr>Project “Orleans”</vt:lpstr>
      <vt:lpstr>Actors in “Orleans”: Grains</vt:lpstr>
      <vt:lpstr>A cloud native runtime</vt:lpstr>
      <vt:lpstr>Grains: Virtual actors</vt:lpstr>
      <vt:lpstr>Grain execution model</vt:lpstr>
      <vt:lpstr>The grain developer experience</vt:lpstr>
      <vt:lpstr>Grain interfaces</vt:lpstr>
      <vt:lpstr>Implementing the grain type</vt:lpstr>
      <vt:lpstr>Talking to grains</vt:lpstr>
      <vt:lpstr>A more detailed example: presence</vt:lpstr>
      <vt:lpstr>Presence service</vt:lpstr>
      <vt:lpstr>Presence service</vt:lpstr>
      <vt:lpstr>Heartbeat</vt:lpstr>
      <vt:lpstr>Heartbeat</vt:lpstr>
      <vt:lpstr>Game session grain</vt:lpstr>
      <vt:lpstr>Update game status</vt:lpstr>
      <vt:lpstr>Update game status</vt:lpstr>
      <vt:lpstr>Update game status</vt:lpstr>
      <vt:lpstr>Update game status</vt:lpstr>
      <vt:lpstr>Player grain</vt:lpstr>
      <vt:lpstr>Player grain</vt:lpstr>
      <vt:lpstr>Client observer</vt:lpstr>
      <vt:lpstr>Grain observers</vt:lpstr>
      <vt:lpstr>Client observer: subscribing</vt:lpstr>
      <vt:lpstr>“Orleans” was built for…</vt:lpstr>
      <vt:lpstr>[Near] real-time analytics</vt:lpstr>
      <vt:lpstr>Intelligent cache</vt:lpstr>
      <vt:lpstr>Halo’s “Orleans” experience</vt:lpstr>
      <vt:lpstr>Developer productivity</vt:lpstr>
      <vt:lpstr>Scalability by default</vt:lpstr>
      <vt:lpstr>Get the preview:  http://aka.ms/orleans  Get the samples: https://orleans.codeplex.com/  Check out Halo Waypoint http://www.halowaypoint.com/ </vt:lpstr>
      <vt:lpstr>PowerPoint Presentation</vt:lpstr>
      <vt:lpstr>PowerPoint Presentation</vt:lpstr>
    </vt:vector>
  </TitlesOfParts>
  <Manager>&lt;Speech writer name goes here&gt;</Manager>
  <Company>MS Events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Project “Orleans” to build Halo Cloud services in Windows Azure</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Administrator</cp:lastModifiedBy>
  <cp:revision>7</cp:revision>
  <dcterms:created xsi:type="dcterms:W3CDTF">2014-04-02T17:36:52Z</dcterms:created>
  <dcterms:modified xsi:type="dcterms:W3CDTF">2014-04-03T00:50:48Z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